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5" r:id="rId16"/>
    <p:sldId id="270" r:id="rId17"/>
    <p:sldId id="276" r:id="rId18"/>
    <p:sldId id="271" r:id="rId19"/>
    <p:sldId id="273" r:id="rId20"/>
    <p:sldId id="272" r:id="rId21"/>
    <p:sldId id="274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5040313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05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286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image" Target="../media/image17.wmf"/><Relationship Id="rId7" Type="http://schemas.openxmlformats.org/officeDocument/2006/relationships/image" Target="../media/image19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Relationship Id="rId6" Type="http://schemas.openxmlformats.org/officeDocument/2006/relationships/image" Target="../media/image13.wmf"/><Relationship Id="rId5" Type="http://schemas.openxmlformats.org/officeDocument/2006/relationships/image" Target="../media/image12.wmf"/><Relationship Id="rId4" Type="http://schemas.openxmlformats.org/officeDocument/2006/relationships/image" Target="../media/image18.w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25.wmf"/><Relationship Id="rId3" Type="http://schemas.openxmlformats.org/officeDocument/2006/relationships/image" Target="../media/image19.wmf"/><Relationship Id="rId7" Type="http://schemas.openxmlformats.org/officeDocument/2006/relationships/image" Target="../media/image2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Relationship Id="rId6" Type="http://schemas.openxmlformats.org/officeDocument/2006/relationships/image" Target="../media/image23.wmf"/><Relationship Id="rId11" Type="http://schemas.openxmlformats.org/officeDocument/2006/relationships/image" Target="../media/image28.wmf"/><Relationship Id="rId5" Type="http://schemas.openxmlformats.org/officeDocument/2006/relationships/image" Target="../media/image22.wmf"/><Relationship Id="rId10" Type="http://schemas.openxmlformats.org/officeDocument/2006/relationships/image" Target="../media/image27.wmf"/><Relationship Id="rId4" Type="http://schemas.openxmlformats.org/officeDocument/2006/relationships/image" Target="../media/image21.wmf"/><Relationship Id="rId9" Type="http://schemas.openxmlformats.org/officeDocument/2006/relationships/image" Target="../media/image26.wmf"/></Relationships>
</file>

<file path=ppt/drawings/_rels/vmlDrawing5.vml.rels><?xml version="1.0" encoding="UTF-8" standalone="yes"?>
<Relationships xmlns="http://schemas.openxmlformats.org/package/2006/relationships"><Relationship Id="rId8" Type="http://schemas.openxmlformats.org/officeDocument/2006/relationships/image" Target="../media/image40.wmf"/><Relationship Id="rId13" Type="http://schemas.openxmlformats.org/officeDocument/2006/relationships/image" Target="../media/image45.wmf"/><Relationship Id="rId3" Type="http://schemas.openxmlformats.org/officeDocument/2006/relationships/image" Target="../media/image14.wmf"/><Relationship Id="rId7" Type="http://schemas.openxmlformats.org/officeDocument/2006/relationships/image" Target="../media/image39.wmf"/><Relationship Id="rId12" Type="http://schemas.openxmlformats.org/officeDocument/2006/relationships/image" Target="../media/image4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Relationship Id="rId6" Type="http://schemas.openxmlformats.org/officeDocument/2006/relationships/image" Target="../media/image38.wmf"/><Relationship Id="rId11" Type="http://schemas.openxmlformats.org/officeDocument/2006/relationships/image" Target="../media/image43.wmf"/><Relationship Id="rId5" Type="http://schemas.openxmlformats.org/officeDocument/2006/relationships/image" Target="../media/image37.wmf"/><Relationship Id="rId10" Type="http://schemas.openxmlformats.org/officeDocument/2006/relationships/image" Target="../media/image42.wmf"/><Relationship Id="rId4" Type="http://schemas.openxmlformats.org/officeDocument/2006/relationships/image" Target="../media/image36.wmf"/><Relationship Id="rId9" Type="http://schemas.openxmlformats.org/officeDocument/2006/relationships/image" Target="../media/image41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wmf"/><Relationship Id="rId1" Type="http://schemas.openxmlformats.org/officeDocument/2006/relationships/image" Target="../media/image51.wmf"/></Relationships>
</file>

<file path=ppt/media/image1.png>
</file>

<file path=ppt/media/image10.jpeg>
</file>

<file path=ppt/media/image11.png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jpeg>
</file>

<file path=ppt/media/image3.wmf>
</file>

<file path=ppt/media/image30.gif>
</file>

<file path=ppt/media/image31.jpeg>
</file>

<file path=ppt/media/image32.jpeg>
</file>

<file path=ppt/media/image33.png>
</file>

<file path=ppt/media/image34.jpeg>
</file>

<file path=ppt/media/image35.jpeg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png>
</file>

<file path=ppt/media/image47.jpeg>
</file>

<file path=ppt/media/image48.jpeg>
</file>

<file path=ppt/media/image49.png>
</file>

<file path=ppt/media/image5.png>
</file>

<file path=ppt/media/image50.png>
</file>

<file path=ppt/media/image51.wmf>
</file>

<file path=ppt/media/image52.wmf>
</file>

<file path=ppt/media/image53.jpeg>
</file>

<file path=ppt/media/image54.jpeg>
</file>

<file path=ppt/media/image55.jpeg>
</file>

<file path=ppt/media/image56.jpeg>
</file>

<file path=ppt/media/image57.jpeg>
</file>

<file path=ppt/media/image6.jpe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024" y="1122363"/>
            <a:ext cx="4284266" cy="2387600"/>
          </a:xfrm>
        </p:spPr>
        <p:txBody>
          <a:bodyPr anchor="b"/>
          <a:lstStyle>
            <a:lvl1pPr algn="ctr">
              <a:defRPr sz="33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0039" y="3602038"/>
            <a:ext cx="3780235" cy="1655762"/>
          </a:xfrm>
        </p:spPr>
        <p:txBody>
          <a:bodyPr/>
          <a:lstStyle>
            <a:lvl1pPr marL="0" indent="0" algn="ctr">
              <a:buNone/>
              <a:defRPr sz="1323"/>
            </a:lvl1pPr>
            <a:lvl2pPr marL="252009" indent="0" algn="ctr">
              <a:buNone/>
              <a:defRPr sz="1102"/>
            </a:lvl2pPr>
            <a:lvl3pPr marL="504017" indent="0" algn="ctr">
              <a:buNone/>
              <a:defRPr sz="992"/>
            </a:lvl3pPr>
            <a:lvl4pPr marL="756026" indent="0" algn="ctr">
              <a:buNone/>
              <a:defRPr sz="882"/>
            </a:lvl4pPr>
            <a:lvl5pPr marL="1008035" indent="0" algn="ctr">
              <a:buNone/>
              <a:defRPr sz="882"/>
            </a:lvl5pPr>
            <a:lvl6pPr marL="1260043" indent="0" algn="ctr">
              <a:buNone/>
              <a:defRPr sz="882"/>
            </a:lvl6pPr>
            <a:lvl7pPr marL="1512052" indent="0" algn="ctr">
              <a:buNone/>
              <a:defRPr sz="882"/>
            </a:lvl7pPr>
            <a:lvl8pPr marL="1764060" indent="0" algn="ctr">
              <a:buNone/>
              <a:defRPr sz="882"/>
            </a:lvl8pPr>
            <a:lvl9pPr marL="2016069" indent="0" algn="ctr">
              <a:buNone/>
              <a:defRPr sz="88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516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39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06975" y="365125"/>
            <a:ext cx="1086817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6522" y="365125"/>
            <a:ext cx="319744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912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03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897" y="1709740"/>
            <a:ext cx="4347270" cy="2852737"/>
          </a:xfrm>
        </p:spPr>
        <p:txBody>
          <a:bodyPr anchor="b"/>
          <a:lstStyle>
            <a:lvl1pPr>
              <a:defRPr sz="33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897" y="4589465"/>
            <a:ext cx="4347270" cy="1500187"/>
          </a:xfrm>
        </p:spPr>
        <p:txBody>
          <a:bodyPr/>
          <a:lstStyle>
            <a:lvl1pPr marL="0" indent="0">
              <a:buNone/>
              <a:defRPr sz="1323">
                <a:solidFill>
                  <a:schemeClr val="tx1"/>
                </a:solidFill>
              </a:defRPr>
            </a:lvl1pPr>
            <a:lvl2pPr marL="252009" indent="0">
              <a:buNone/>
              <a:defRPr sz="1102">
                <a:solidFill>
                  <a:schemeClr val="tx1">
                    <a:tint val="75000"/>
                  </a:schemeClr>
                </a:solidFill>
              </a:defRPr>
            </a:lvl2pPr>
            <a:lvl3pPr marL="504017" indent="0">
              <a:buNone/>
              <a:defRPr sz="992">
                <a:solidFill>
                  <a:schemeClr val="tx1">
                    <a:tint val="75000"/>
                  </a:schemeClr>
                </a:solidFill>
              </a:defRPr>
            </a:lvl3pPr>
            <a:lvl4pPr marL="756026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4pPr>
            <a:lvl5pPr marL="1008035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5pPr>
            <a:lvl6pPr marL="1260043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6pPr>
            <a:lvl7pPr marL="1512052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7pPr>
            <a:lvl8pPr marL="1764060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8pPr>
            <a:lvl9pPr marL="2016069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7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522" y="1825625"/>
            <a:ext cx="214213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1658" y="1825625"/>
            <a:ext cx="214213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69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365127"/>
            <a:ext cx="434727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179" y="1681163"/>
            <a:ext cx="2132288" cy="823912"/>
          </a:xfrm>
        </p:spPr>
        <p:txBody>
          <a:bodyPr anchor="b"/>
          <a:lstStyle>
            <a:lvl1pPr marL="0" indent="0">
              <a:buNone/>
              <a:defRPr sz="1323" b="1"/>
            </a:lvl1pPr>
            <a:lvl2pPr marL="252009" indent="0">
              <a:buNone/>
              <a:defRPr sz="1102" b="1"/>
            </a:lvl2pPr>
            <a:lvl3pPr marL="504017" indent="0">
              <a:buNone/>
              <a:defRPr sz="992" b="1"/>
            </a:lvl3pPr>
            <a:lvl4pPr marL="756026" indent="0">
              <a:buNone/>
              <a:defRPr sz="882" b="1"/>
            </a:lvl4pPr>
            <a:lvl5pPr marL="1008035" indent="0">
              <a:buNone/>
              <a:defRPr sz="882" b="1"/>
            </a:lvl5pPr>
            <a:lvl6pPr marL="1260043" indent="0">
              <a:buNone/>
              <a:defRPr sz="882" b="1"/>
            </a:lvl6pPr>
            <a:lvl7pPr marL="1512052" indent="0">
              <a:buNone/>
              <a:defRPr sz="882" b="1"/>
            </a:lvl7pPr>
            <a:lvl8pPr marL="1764060" indent="0">
              <a:buNone/>
              <a:defRPr sz="882" b="1"/>
            </a:lvl8pPr>
            <a:lvl9pPr marL="2016069" indent="0">
              <a:buNone/>
              <a:defRPr sz="88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79" y="2505075"/>
            <a:ext cx="21322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51658" y="1681163"/>
            <a:ext cx="2142790" cy="823912"/>
          </a:xfrm>
        </p:spPr>
        <p:txBody>
          <a:bodyPr anchor="b"/>
          <a:lstStyle>
            <a:lvl1pPr marL="0" indent="0">
              <a:buNone/>
              <a:defRPr sz="1323" b="1"/>
            </a:lvl1pPr>
            <a:lvl2pPr marL="252009" indent="0">
              <a:buNone/>
              <a:defRPr sz="1102" b="1"/>
            </a:lvl2pPr>
            <a:lvl3pPr marL="504017" indent="0">
              <a:buNone/>
              <a:defRPr sz="992" b="1"/>
            </a:lvl3pPr>
            <a:lvl4pPr marL="756026" indent="0">
              <a:buNone/>
              <a:defRPr sz="882" b="1"/>
            </a:lvl4pPr>
            <a:lvl5pPr marL="1008035" indent="0">
              <a:buNone/>
              <a:defRPr sz="882" b="1"/>
            </a:lvl5pPr>
            <a:lvl6pPr marL="1260043" indent="0">
              <a:buNone/>
              <a:defRPr sz="882" b="1"/>
            </a:lvl6pPr>
            <a:lvl7pPr marL="1512052" indent="0">
              <a:buNone/>
              <a:defRPr sz="882" b="1"/>
            </a:lvl7pPr>
            <a:lvl8pPr marL="1764060" indent="0">
              <a:buNone/>
              <a:defRPr sz="882" b="1"/>
            </a:lvl8pPr>
            <a:lvl9pPr marL="2016069" indent="0">
              <a:buNone/>
              <a:defRPr sz="88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51658" y="2505075"/>
            <a:ext cx="214279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70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153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65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457200"/>
            <a:ext cx="1625632" cy="1600200"/>
          </a:xfrm>
        </p:spPr>
        <p:txBody>
          <a:bodyPr anchor="b"/>
          <a:lstStyle>
            <a:lvl1pPr>
              <a:defRPr sz="17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790" y="987427"/>
            <a:ext cx="2551658" cy="4873625"/>
          </a:xfrm>
        </p:spPr>
        <p:txBody>
          <a:bodyPr/>
          <a:lstStyle>
            <a:lvl1pPr>
              <a:defRPr sz="1764"/>
            </a:lvl1pPr>
            <a:lvl2pPr>
              <a:defRPr sz="1543"/>
            </a:lvl2pPr>
            <a:lvl3pPr>
              <a:defRPr sz="1323"/>
            </a:lvl3pPr>
            <a:lvl4pPr>
              <a:defRPr sz="1102"/>
            </a:lvl4pPr>
            <a:lvl5pPr>
              <a:defRPr sz="1102"/>
            </a:lvl5pPr>
            <a:lvl6pPr>
              <a:defRPr sz="1102"/>
            </a:lvl6pPr>
            <a:lvl7pPr>
              <a:defRPr sz="1102"/>
            </a:lvl7pPr>
            <a:lvl8pPr>
              <a:defRPr sz="1102"/>
            </a:lvl8pPr>
            <a:lvl9pPr>
              <a:defRPr sz="110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78" y="2057400"/>
            <a:ext cx="1625632" cy="3811588"/>
          </a:xfrm>
        </p:spPr>
        <p:txBody>
          <a:bodyPr/>
          <a:lstStyle>
            <a:lvl1pPr marL="0" indent="0">
              <a:buNone/>
              <a:defRPr sz="882"/>
            </a:lvl1pPr>
            <a:lvl2pPr marL="252009" indent="0">
              <a:buNone/>
              <a:defRPr sz="772"/>
            </a:lvl2pPr>
            <a:lvl3pPr marL="504017" indent="0">
              <a:buNone/>
              <a:defRPr sz="661"/>
            </a:lvl3pPr>
            <a:lvl4pPr marL="756026" indent="0">
              <a:buNone/>
              <a:defRPr sz="551"/>
            </a:lvl4pPr>
            <a:lvl5pPr marL="1008035" indent="0">
              <a:buNone/>
              <a:defRPr sz="551"/>
            </a:lvl5pPr>
            <a:lvl6pPr marL="1260043" indent="0">
              <a:buNone/>
              <a:defRPr sz="551"/>
            </a:lvl6pPr>
            <a:lvl7pPr marL="1512052" indent="0">
              <a:buNone/>
              <a:defRPr sz="551"/>
            </a:lvl7pPr>
            <a:lvl8pPr marL="1764060" indent="0">
              <a:buNone/>
              <a:defRPr sz="551"/>
            </a:lvl8pPr>
            <a:lvl9pPr marL="2016069" indent="0">
              <a:buNone/>
              <a:defRPr sz="55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844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457200"/>
            <a:ext cx="1625632" cy="1600200"/>
          </a:xfrm>
        </p:spPr>
        <p:txBody>
          <a:bodyPr anchor="b"/>
          <a:lstStyle>
            <a:lvl1pPr>
              <a:defRPr sz="17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42790" y="987427"/>
            <a:ext cx="2551658" cy="4873625"/>
          </a:xfrm>
        </p:spPr>
        <p:txBody>
          <a:bodyPr anchor="t"/>
          <a:lstStyle>
            <a:lvl1pPr marL="0" indent="0">
              <a:buNone/>
              <a:defRPr sz="1764"/>
            </a:lvl1pPr>
            <a:lvl2pPr marL="252009" indent="0">
              <a:buNone/>
              <a:defRPr sz="1543"/>
            </a:lvl2pPr>
            <a:lvl3pPr marL="504017" indent="0">
              <a:buNone/>
              <a:defRPr sz="1323"/>
            </a:lvl3pPr>
            <a:lvl4pPr marL="756026" indent="0">
              <a:buNone/>
              <a:defRPr sz="1102"/>
            </a:lvl4pPr>
            <a:lvl5pPr marL="1008035" indent="0">
              <a:buNone/>
              <a:defRPr sz="1102"/>
            </a:lvl5pPr>
            <a:lvl6pPr marL="1260043" indent="0">
              <a:buNone/>
              <a:defRPr sz="1102"/>
            </a:lvl6pPr>
            <a:lvl7pPr marL="1512052" indent="0">
              <a:buNone/>
              <a:defRPr sz="1102"/>
            </a:lvl7pPr>
            <a:lvl8pPr marL="1764060" indent="0">
              <a:buNone/>
              <a:defRPr sz="1102"/>
            </a:lvl8pPr>
            <a:lvl9pPr marL="2016069" indent="0">
              <a:buNone/>
              <a:defRPr sz="110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78" y="2057400"/>
            <a:ext cx="1625632" cy="3811588"/>
          </a:xfrm>
        </p:spPr>
        <p:txBody>
          <a:bodyPr/>
          <a:lstStyle>
            <a:lvl1pPr marL="0" indent="0">
              <a:buNone/>
              <a:defRPr sz="882"/>
            </a:lvl1pPr>
            <a:lvl2pPr marL="252009" indent="0">
              <a:buNone/>
              <a:defRPr sz="772"/>
            </a:lvl2pPr>
            <a:lvl3pPr marL="504017" indent="0">
              <a:buNone/>
              <a:defRPr sz="661"/>
            </a:lvl3pPr>
            <a:lvl4pPr marL="756026" indent="0">
              <a:buNone/>
              <a:defRPr sz="551"/>
            </a:lvl4pPr>
            <a:lvl5pPr marL="1008035" indent="0">
              <a:buNone/>
              <a:defRPr sz="551"/>
            </a:lvl5pPr>
            <a:lvl6pPr marL="1260043" indent="0">
              <a:buNone/>
              <a:defRPr sz="551"/>
            </a:lvl6pPr>
            <a:lvl7pPr marL="1512052" indent="0">
              <a:buNone/>
              <a:defRPr sz="551"/>
            </a:lvl7pPr>
            <a:lvl8pPr marL="1764060" indent="0">
              <a:buNone/>
              <a:defRPr sz="551"/>
            </a:lvl8pPr>
            <a:lvl9pPr marL="2016069" indent="0">
              <a:buNone/>
              <a:defRPr sz="55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44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6522" y="365127"/>
            <a:ext cx="43472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522" y="1825625"/>
            <a:ext cx="43472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6522" y="6356352"/>
            <a:ext cx="1134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CDDCE-692D-4FEA-853C-6262F7E4B091}" type="datetimeFigureOut">
              <a:rPr lang="en-US" smtClean="0"/>
              <a:t>10/3/2018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69604" y="6356352"/>
            <a:ext cx="17011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9721" y="6356352"/>
            <a:ext cx="1134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CCD60-FB3F-44B1-86E2-06D42F9CF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3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04017" rtl="0" eaLnBrk="1" latinLnBrk="0" hangingPunct="1">
        <a:lnSpc>
          <a:spcPct val="90000"/>
        </a:lnSpc>
        <a:spcBef>
          <a:spcPct val="0"/>
        </a:spcBef>
        <a:buNone/>
        <a:defRPr sz="2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6004" indent="-126004" algn="l" defTabSz="504017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543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30022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1102" kern="1200">
          <a:solidFill>
            <a:schemeClr val="tx1"/>
          </a:solidFill>
          <a:latin typeface="+mn-lt"/>
          <a:ea typeface="+mn-ea"/>
          <a:cs typeface="+mn-cs"/>
        </a:defRPr>
      </a:lvl3pPr>
      <a:lvl4pPr marL="882030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4pPr>
      <a:lvl5pPr marL="1134039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5pPr>
      <a:lvl6pPr marL="1386048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6pPr>
      <a:lvl7pPr marL="1638056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7pPr>
      <a:lvl8pPr marL="1890065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8pPr>
      <a:lvl9pPr marL="2142073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1pPr>
      <a:lvl2pPr marL="252009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2pPr>
      <a:lvl3pPr marL="504017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3pPr>
      <a:lvl4pPr marL="756026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4pPr>
      <a:lvl5pPr marL="1008035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5pPr>
      <a:lvl6pPr marL="1260043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6pPr>
      <a:lvl7pPr marL="1512052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7pPr>
      <a:lvl8pPr marL="1764060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8pPr>
      <a:lvl9pPr marL="2016069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2.w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wmf"/><Relationship Id="rId13" Type="http://schemas.openxmlformats.org/officeDocument/2006/relationships/oleObject" Target="../embeddings/oleObject11.bin"/><Relationship Id="rId18" Type="http://schemas.openxmlformats.org/officeDocument/2006/relationships/image" Target="../media/image20.wmf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8.bin"/><Relationship Id="rId12" Type="http://schemas.openxmlformats.org/officeDocument/2006/relationships/image" Target="../media/image12.wmf"/><Relationship Id="rId17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9.w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16.wmf"/><Relationship Id="rId11" Type="http://schemas.openxmlformats.org/officeDocument/2006/relationships/oleObject" Target="../embeddings/oleObject10.bin"/><Relationship Id="rId5" Type="http://schemas.openxmlformats.org/officeDocument/2006/relationships/oleObject" Target="../embeddings/oleObject7.bin"/><Relationship Id="rId15" Type="http://schemas.openxmlformats.org/officeDocument/2006/relationships/oleObject" Target="../embeddings/oleObject12.bin"/><Relationship Id="rId10" Type="http://schemas.openxmlformats.org/officeDocument/2006/relationships/image" Target="../media/image18.wmf"/><Relationship Id="rId19" Type="http://schemas.openxmlformats.org/officeDocument/2006/relationships/oleObject" Target="../embeddings/oleObject14.bin"/><Relationship Id="rId4" Type="http://schemas.openxmlformats.org/officeDocument/2006/relationships/image" Target="../media/image15.wmf"/><Relationship Id="rId9" Type="http://schemas.openxmlformats.org/officeDocument/2006/relationships/oleObject" Target="../embeddings/oleObject9.bin"/><Relationship Id="rId14" Type="http://schemas.openxmlformats.org/officeDocument/2006/relationships/image" Target="../media/image13.w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wmf"/><Relationship Id="rId13" Type="http://schemas.openxmlformats.org/officeDocument/2006/relationships/oleObject" Target="../embeddings/oleObject20.bin"/><Relationship Id="rId18" Type="http://schemas.openxmlformats.org/officeDocument/2006/relationships/image" Target="../media/image25.wmf"/><Relationship Id="rId3" Type="http://schemas.openxmlformats.org/officeDocument/2006/relationships/oleObject" Target="../embeddings/oleObject15.bin"/><Relationship Id="rId21" Type="http://schemas.openxmlformats.org/officeDocument/2006/relationships/oleObject" Target="../embeddings/oleObject24.bin"/><Relationship Id="rId7" Type="http://schemas.openxmlformats.org/officeDocument/2006/relationships/oleObject" Target="../embeddings/oleObject17.bin"/><Relationship Id="rId12" Type="http://schemas.openxmlformats.org/officeDocument/2006/relationships/image" Target="../media/image22.wmf"/><Relationship Id="rId17" Type="http://schemas.openxmlformats.org/officeDocument/2006/relationships/oleObject" Target="../embeddings/oleObject22.bin"/><Relationship Id="rId25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4.wmf"/><Relationship Id="rId20" Type="http://schemas.openxmlformats.org/officeDocument/2006/relationships/image" Target="../media/image26.wmf"/><Relationship Id="rId1" Type="http://schemas.openxmlformats.org/officeDocument/2006/relationships/vmlDrawing" Target="../drawings/vmlDrawing4.vml"/><Relationship Id="rId6" Type="http://schemas.openxmlformats.org/officeDocument/2006/relationships/image" Target="../media/image13.wmf"/><Relationship Id="rId11" Type="http://schemas.openxmlformats.org/officeDocument/2006/relationships/oleObject" Target="../embeddings/oleObject19.bin"/><Relationship Id="rId24" Type="http://schemas.openxmlformats.org/officeDocument/2006/relationships/image" Target="../media/image28.wmf"/><Relationship Id="rId5" Type="http://schemas.openxmlformats.org/officeDocument/2006/relationships/oleObject" Target="../embeddings/oleObject16.bin"/><Relationship Id="rId15" Type="http://schemas.openxmlformats.org/officeDocument/2006/relationships/oleObject" Target="../embeddings/oleObject21.bin"/><Relationship Id="rId23" Type="http://schemas.openxmlformats.org/officeDocument/2006/relationships/oleObject" Target="../embeddings/oleObject25.bin"/><Relationship Id="rId10" Type="http://schemas.openxmlformats.org/officeDocument/2006/relationships/image" Target="../media/image21.wmf"/><Relationship Id="rId19" Type="http://schemas.openxmlformats.org/officeDocument/2006/relationships/oleObject" Target="../embeddings/oleObject23.bin"/><Relationship Id="rId4" Type="http://schemas.openxmlformats.org/officeDocument/2006/relationships/image" Target="../media/image12.wmf"/><Relationship Id="rId9" Type="http://schemas.openxmlformats.org/officeDocument/2006/relationships/oleObject" Target="../embeddings/oleObject18.bin"/><Relationship Id="rId14" Type="http://schemas.openxmlformats.org/officeDocument/2006/relationships/image" Target="../media/image23.wmf"/><Relationship Id="rId22" Type="http://schemas.openxmlformats.org/officeDocument/2006/relationships/image" Target="../media/image27.w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13" Type="http://schemas.openxmlformats.org/officeDocument/2006/relationships/oleObject" Target="../embeddings/oleObject29.bin"/><Relationship Id="rId18" Type="http://schemas.openxmlformats.org/officeDocument/2006/relationships/image" Target="../media/image40.wmf"/><Relationship Id="rId26" Type="http://schemas.openxmlformats.org/officeDocument/2006/relationships/image" Target="../media/image44.wmf"/><Relationship Id="rId3" Type="http://schemas.openxmlformats.org/officeDocument/2006/relationships/oleObject" Target="../embeddings/oleObject3.bin"/><Relationship Id="rId21" Type="http://schemas.openxmlformats.org/officeDocument/2006/relationships/oleObject" Target="../embeddings/oleObject33.bin"/><Relationship Id="rId7" Type="http://schemas.openxmlformats.org/officeDocument/2006/relationships/oleObject" Target="../embeddings/oleObject5.bin"/><Relationship Id="rId12" Type="http://schemas.openxmlformats.org/officeDocument/2006/relationships/image" Target="../media/image37.wmf"/><Relationship Id="rId17" Type="http://schemas.openxmlformats.org/officeDocument/2006/relationships/oleObject" Target="../embeddings/oleObject31.bin"/><Relationship Id="rId25" Type="http://schemas.openxmlformats.org/officeDocument/2006/relationships/oleObject" Target="../embeddings/oleObject35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9.wmf"/><Relationship Id="rId20" Type="http://schemas.openxmlformats.org/officeDocument/2006/relationships/image" Target="../media/image41.wmf"/><Relationship Id="rId1" Type="http://schemas.openxmlformats.org/officeDocument/2006/relationships/vmlDrawing" Target="../drawings/vmlDrawing5.vml"/><Relationship Id="rId6" Type="http://schemas.openxmlformats.org/officeDocument/2006/relationships/image" Target="../media/image13.wmf"/><Relationship Id="rId11" Type="http://schemas.openxmlformats.org/officeDocument/2006/relationships/oleObject" Target="../embeddings/oleObject28.bin"/><Relationship Id="rId24" Type="http://schemas.openxmlformats.org/officeDocument/2006/relationships/image" Target="../media/image43.wmf"/><Relationship Id="rId5" Type="http://schemas.openxmlformats.org/officeDocument/2006/relationships/oleObject" Target="../embeddings/oleObject4.bin"/><Relationship Id="rId15" Type="http://schemas.openxmlformats.org/officeDocument/2006/relationships/oleObject" Target="../embeddings/oleObject30.bin"/><Relationship Id="rId23" Type="http://schemas.openxmlformats.org/officeDocument/2006/relationships/oleObject" Target="../embeddings/oleObject34.bin"/><Relationship Id="rId28" Type="http://schemas.openxmlformats.org/officeDocument/2006/relationships/image" Target="../media/image45.wmf"/><Relationship Id="rId10" Type="http://schemas.openxmlformats.org/officeDocument/2006/relationships/image" Target="../media/image36.wmf"/><Relationship Id="rId19" Type="http://schemas.openxmlformats.org/officeDocument/2006/relationships/oleObject" Target="../embeddings/oleObject32.bin"/><Relationship Id="rId4" Type="http://schemas.openxmlformats.org/officeDocument/2006/relationships/image" Target="../media/image12.wmf"/><Relationship Id="rId9" Type="http://schemas.openxmlformats.org/officeDocument/2006/relationships/oleObject" Target="../embeddings/oleObject27.bin"/><Relationship Id="rId14" Type="http://schemas.openxmlformats.org/officeDocument/2006/relationships/image" Target="../media/image38.wmf"/><Relationship Id="rId22" Type="http://schemas.openxmlformats.org/officeDocument/2006/relationships/image" Target="../media/image42.wmf"/><Relationship Id="rId27" Type="http://schemas.openxmlformats.org/officeDocument/2006/relationships/oleObject" Target="../embeddings/oleObject36.bin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7" Type="http://schemas.openxmlformats.org/officeDocument/2006/relationships/image" Target="../media/image5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38.bin"/><Relationship Id="rId5" Type="http://schemas.openxmlformats.org/officeDocument/2006/relationships/image" Target="../media/image51.wmf"/><Relationship Id="rId4" Type="http://schemas.openxmlformats.org/officeDocument/2006/relationships/oleObject" Target="../embeddings/oleObject37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Image result for Thomas You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020567" y="559220"/>
            <a:ext cx="1396411" cy="1730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04040" y="770816"/>
            <a:ext cx="28792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Thomas Young</a:t>
            </a:r>
          </a:p>
          <a:p>
            <a:r>
              <a:rPr lang="en-AU" sz="1600" dirty="0"/>
              <a:t>Young’s double-slit experiment (1801): provided concrete evidence for the wave nature of light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88483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87217A0-9DDD-4446-AA37-1D189C71A9AF}"/>
              </a:ext>
            </a:extLst>
          </p:cNvPr>
          <p:cNvSpPr/>
          <p:nvPr/>
        </p:nvSpPr>
        <p:spPr>
          <a:xfrm>
            <a:off x="1277136" y="554869"/>
            <a:ext cx="2365349" cy="2407485"/>
          </a:xfrm>
          <a:custGeom>
            <a:avLst/>
            <a:gdLst>
              <a:gd name="connsiteX0" fmla="*/ 0 w 3612258"/>
              <a:gd name="connsiteY0" fmla="*/ 1450949 h 4345289"/>
              <a:gd name="connsiteX1" fmla="*/ 0 w 3612258"/>
              <a:gd name="connsiteY1" fmla="*/ 1450949 h 4345289"/>
              <a:gd name="connsiteX2" fmla="*/ 3612258 w 3612258"/>
              <a:gd name="connsiteY2" fmla="*/ 0 h 4345289"/>
              <a:gd name="connsiteX3" fmla="*/ 3612258 w 3612258"/>
              <a:gd name="connsiteY3" fmla="*/ 2894340 h 4345289"/>
              <a:gd name="connsiteX4" fmla="*/ 15115 w 3612258"/>
              <a:gd name="connsiteY4" fmla="*/ 4345289 h 4345289"/>
              <a:gd name="connsiteX5" fmla="*/ 0 w 3612258"/>
              <a:gd name="connsiteY5" fmla="*/ 1450949 h 4345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12258" h="4345289">
                <a:moveTo>
                  <a:pt x="0" y="1450949"/>
                </a:moveTo>
                <a:lnTo>
                  <a:pt x="0" y="1450949"/>
                </a:lnTo>
                <a:lnTo>
                  <a:pt x="3612258" y="0"/>
                </a:lnTo>
                <a:lnTo>
                  <a:pt x="3612258" y="2894340"/>
                </a:lnTo>
                <a:lnTo>
                  <a:pt x="15115" y="4345289"/>
                </a:lnTo>
                <a:cubicBezTo>
                  <a:pt x="10077" y="3380509"/>
                  <a:pt x="5038" y="2415729"/>
                  <a:pt x="0" y="145094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0425BA8-CFC8-4F97-8384-B87AE902C4A1}"/>
              </a:ext>
            </a:extLst>
          </p:cNvPr>
          <p:cNvGrpSpPr/>
          <p:nvPr/>
        </p:nvGrpSpPr>
        <p:grpSpPr>
          <a:xfrm>
            <a:off x="1390494" y="1585913"/>
            <a:ext cx="687690" cy="726537"/>
            <a:chOff x="1390494" y="1585913"/>
            <a:chExt cx="687690" cy="726537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2631414-65A2-4AD9-9710-55560B8409E8}"/>
                </a:ext>
              </a:extLst>
            </p:cNvPr>
            <p:cNvSpPr/>
            <p:nvPr/>
          </p:nvSpPr>
          <p:spPr>
            <a:xfrm rot="383861">
              <a:off x="1390494" y="1586976"/>
              <a:ext cx="687690" cy="725474"/>
            </a:xfrm>
            <a:custGeom>
              <a:avLst/>
              <a:gdLst>
                <a:gd name="connsiteX0" fmla="*/ 0 w 627233"/>
                <a:gd name="connsiteY0" fmla="*/ 457788 h 457788"/>
                <a:gd name="connsiteX1" fmla="*/ 211597 w 627233"/>
                <a:gd name="connsiteY1" fmla="*/ 4367 h 457788"/>
                <a:gd name="connsiteX2" fmla="*/ 627233 w 627233"/>
                <a:gd name="connsiteY2" fmla="*/ 215964 h 457788"/>
                <a:gd name="connsiteX3" fmla="*/ 627233 w 627233"/>
                <a:gd name="connsiteY3" fmla="*/ 215964 h 457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7233" h="457788">
                  <a:moveTo>
                    <a:pt x="0" y="457788"/>
                  </a:moveTo>
                  <a:cubicBezTo>
                    <a:pt x="53529" y="251229"/>
                    <a:pt x="107058" y="44671"/>
                    <a:pt x="211597" y="4367"/>
                  </a:cubicBezTo>
                  <a:cubicBezTo>
                    <a:pt x="316136" y="-35937"/>
                    <a:pt x="627233" y="215964"/>
                    <a:pt x="627233" y="215964"/>
                  </a:cubicBezTo>
                  <a:lnTo>
                    <a:pt x="627233" y="215964"/>
                  </a:lnTo>
                </a:path>
              </a:pathLst>
            </a:custGeom>
            <a:noFill/>
            <a:ln w="952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6FB1D47-C7CA-4035-993D-7E3F8ED6BCBD}"/>
                </a:ext>
              </a:extLst>
            </p:cNvPr>
            <p:cNvCxnSpPr/>
            <p:nvPr/>
          </p:nvCxnSpPr>
          <p:spPr>
            <a:xfrm flipV="1">
              <a:off x="1685925" y="1585913"/>
              <a:ext cx="0" cy="542925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B416273-49C0-4790-BBEA-3C5C967614FC}"/>
                </a:ext>
              </a:extLst>
            </p:cNvPr>
            <p:cNvCxnSpPr/>
            <p:nvPr/>
          </p:nvCxnSpPr>
          <p:spPr>
            <a:xfrm flipV="1">
              <a:off x="1802607" y="1647824"/>
              <a:ext cx="0" cy="450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D745014-3319-4A5B-9C1C-18E3AD874FD2}"/>
                </a:ext>
              </a:extLst>
            </p:cNvPr>
            <p:cNvCxnSpPr/>
            <p:nvPr/>
          </p:nvCxnSpPr>
          <p:spPr>
            <a:xfrm flipV="1">
              <a:off x="1919288" y="1766887"/>
              <a:ext cx="0" cy="270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3454AAF-4D3B-4226-8524-1E53021F1F43}"/>
                </a:ext>
              </a:extLst>
            </p:cNvPr>
            <p:cNvCxnSpPr/>
            <p:nvPr/>
          </p:nvCxnSpPr>
          <p:spPr>
            <a:xfrm flipV="1">
              <a:off x="1571626" y="1676399"/>
              <a:ext cx="0" cy="504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CCD6869-71E0-491B-ADE9-D3816C5C94BD}"/>
                </a:ext>
              </a:extLst>
            </p:cNvPr>
            <p:cNvCxnSpPr/>
            <p:nvPr/>
          </p:nvCxnSpPr>
          <p:spPr>
            <a:xfrm flipV="1">
              <a:off x="1464470" y="1914524"/>
              <a:ext cx="0" cy="324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0582851-CB94-4042-A96B-AF14EE8F18FB}"/>
              </a:ext>
            </a:extLst>
          </p:cNvPr>
          <p:cNvGrpSpPr/>
          <p:nvPr/>
        </p:nvGrpSpPr>
        <p:grpSpPr>
          <a:xfrm flipH="1" flipV="1">
            <a:off x="2071532" y="1612107"/>
            <a:ext cx="687690" cy="726537"/>
            <a:chOff x="1390494" y="1585913"/>
            <a:chExt cx="687690" cy="726537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2C46D99-A9DA-4E5D-BF76-4A6608F795D7}"/>
                </a:ext>
              </a:extLst>
            </p:cNvPr>
            <p:cNvSpPr/>
            <p:nvPr/>
          </p:nvSpPr>
          <p:spPr>
            <a:xfrm rot="383861">
              <a:off x="1390494" y="1586976"/>
              <a:ext cx="687690" cy="725474"/>
            </a:xfrm>
            <a:custGeom>
              <a:avLst/>
              <a:gdLst>
                <a:gd name="connsiteX0" fmla="*/ 0 w 627233"/>
                <a:gd name="connsiteY0" fmla="*/ 457788 h 457788"/>
                <a:gd name="connsiteX1" fmla="*/ 211597 w 627233"/>
                <a:gd name="connsiteY1" fmla="*/ 4367 h 457788"/>
                <a:gd name="connsiteX2" fmla="*/ 627233 w 627233"/>
                <a:gd name="connsiteY2" fmla="*/ 215964 h 457788"/>
                <a:gd name="connsiteX3" fmla="*/ 627233 w 627233"/>
                <a:gd name="connsiteY3" fmla="*/ 215964 h 457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7233" h="457788">
                  <a:moveTo>
                    <a:pt x="0" y="457788"/>
                  </a:moveTo>
                  <a:cubicBezTo>
                    <a:pt x="53529" y="251229"/>
                    <a:pt x="107058" y="44671"/>
                    <a:pt x="211597" y="4367"/>
                  </a:cubicBezTo>
                  <a:cubicBezTo>
                    <a:pt x="316136" y="-35937"/>
                    <a:pt x="627233" y="215964"/>
                    <a:pt x="627233" y="215964"/>
                  </a:cubicBezTo>
                  <a:lnTo>
                    <a:pt x="627233" y="215964"/>
                  </a:lnTo>
                </a:path>
              </a:pathLst>
            </a:custGeom>
            <a:noFill/>
            <a:ln w="952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66F332C1-FE24-4F9E-9BB3-98F2B33B9824}"/>
                </a:ext>
              </a:extLst>
            </p:cNvPr>
            <p:cNvCxnSpPr/>
            <p:nvPr/>
          </p:nvCxnSpPr>
          <p:spPr>
            <a:xfrm flipV="1">
              <a:off x="1685925" y="1585913"/>
              <a:ext cx="0" cy="542925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9E62775-CB7D-4FCD-9AC9-FF2E9F856447}"/>
                </a:ext>
              </a:extLst>
            </p:cNvPr>
            <p:cNvCxnSpPr/>
            <p:nvPr/>
          </p:nvCxnSpPr>
          <p:spPr>
            <a:xfrm flipV="1">
              <a:off x="1802607" y="1647824"/>
              <a:ext cx="0" cy="450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896E6FC-683A-40F2-9F42-C7C5C6CCA6B8}"/>
                </a:ext>
              </a:extLst>
            </p:cNvPr>
            <p:cNvCxnSpPr/>
            <p:nvPr/>
          </p:nvCxnSpPr>
          <p:spPr>
            <a:xfrm flipV="1">
              <a:off x="1919288" y="1766887"/>
              <a:ext cx="0" cy="270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5ADA4CD-F3AD-4C96-92AE-A145F87F0666}"/>
                </a:ext>
              </a:extLst>
            </p:cNvPr>
            <p:cNvCxnSpPr/>
            <p:nvPr/>
          </p:nvCxnSpPr>
          <p:spPr>
            <a:xfrm flipV="1">
              <a:off x="1571626" y="1676399"/>
              <a:ext cx="0" cy="504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01E6F64-92AB-4EFE-9142-FB58FE645CF5}"/>
                </a:ext>
              </a:extLst>
            </p:cNvPr>
            <p:cNvCxnSpPr/>
            <p:nvPr/>
          </p:nvCxnSpPr>
          <p:spPr>
            <a:xfrm flipV="1">
              <a:off x="1464470" y="1914524"/>
              <a:ext cx="0" cy="324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B367B7E-E87E-4F88-BDED-8BA4E46EABE4}"/>
              </a:ext>
            </a:extLst>
          </p:cNvPr>
          <p:cNvGrpSpPr/>
          <p:nvPr/>
        </p:nvGrpSpPr>
        <p:grpSpPr>
          <a:xfrm>
            <a:off x="2831150" y="976313"/>
            <a:ext cx="687690" cy="726537"/>
            <a:chOff x="1390494" y="1585913"/>
            <a:chExt cx="687690" cy="726537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A804C38-AD3F-4276-A49A-F949EC72230B}"/>
                </a:ext>
              </a:extLst>
            </p:cNvPr>
            <p:cNvSpPr/>
            <p:nvPr/>
          </p:nvSpPr>
          <p:spPr>
            <a:xfrm rot="383861">
              <a:off x="1390494" y="1586976"/>
              <a:ext cx="687690" cy="725474"/>
            </a:xfrm>
            <a:custGeom>
              <a:avLst/>
              <a:gdLst>
                <a:gd name="connsiteX0" fmla="*/ 0 w 627233"/>
                <a:gd name="connsiteY0" fmla="*/ 457788 h 457788"/>
                <a:gd name="connsiteX1" fmla="*/ 211597 w 627233"/>
                <a:gd name="connsiteY1" fmla="*/ 4367 h 457788"/>
                <a:gd name="connsiteX2" fmla="*/ 627233 w 627233"/>
                <a:gd name="connsiteY2" fmla="*/ 215964 h 457788"/>
                <a:gd name="connsiteX3" fmla="*/ 627233 w 627233"/>
                <a:gd name="connsiteY3" fmla="*/ 215964 h 457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7233" h="457788">
                  <a:moveTo>
                    <a:pt x="0" y="457788"/>
                  </a:moveTo>
                  <a:cubicBezTo>
                    <a:pt x="53529" y="251229"/>
                    <a:pt x="107058" y="44671"/>
                    <a:pt x="211597" y="4367"/>
                  </a:cubicBezTo>
                  <a:cubicBezTo>
                    <a:pt x="316136" y="-35937"/>
                    <a:pt x="627233" y="215964"/>
                    <a:pt x="627233" y="215964"/>
                  </a:cubicBezTo>
                  <a:lnTo>
                    <a:pt x="627233" y="215964"/>
                  </a:lnTo>
                </a:path>
              </a:pathLst>
            </a:custGeom>
            <a:noFill/>
            <a:ln w="952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C30FCDA-9D54-423F-9EF5-D9E1906EA711}"/>
                </a:ext>
              </a:extLst>
            </p:cNvPr>
            <p:cNvCxnSpPr/>
            <p:nvPr/>
          </p:nvCxnSpPr>
          <p:spPr>
            <a:xfrm flipV="1">
              <a:off x="1685925" y="1585913"/>
              <a:ext cx="0" cy="542925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85EC744-B179-4C3A-9082-7C46C8524DA8}"/>
                </a:ext>
              </a:extLst>
            </p:cNvPr>
            <p:cNvCxnSpPr/>
            <p:nvPr/>
          </p:nvCxnSpPr>
          <p:spPr>
            <a:xfrm flipV="1">
              <a:off x="1802607" y="1647824"/>
              <a:ext cx="0" cy="450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9A26E702-C762-4FB9-8C82-4A15CC31E18B}"/>
                </a:ext>
              </a:extLst>
            </p:cNvPr>
            <p:cNvCxnSpPr/>
            <p:nvPr/>
          </p:nvCxnSpPr>
          <p:spPr>
            <a:xfrm flipV="1">
              <a:off x="1919288" y="1766887"/>
              <a:ext cx="0" cy="270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8A014F4D-06B2-4E56-813B-BD8A23A65ED4}"/>
                </a:ext>
              </a:extLst>
            </p:cNvPr>
            <p:cNvCxnSpPr/>
            <p:nvPr/>
          </p:nvCxnSpPr>
          <p:spPr>
            <a:xfrm flipV="1">
              <a:off x="1571626" y="1676399"/>
              <a:ext cx="0" cy="504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34C7BAF-BAFF-42C6-922D-71D433B88ACB}"/>
                </a:ext>
              </a:extLst>
            </p:cNvPr>
            <p:cNvCxnSpPr/>
            <p:nvPr/>
          </p:nvCxnSpPr>
          <p:spPr>
            <a:xfrm flipV="1">
              <a:off x="1464470" y="1914524"/>
              <a:ext cx="0" cy="32400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132B1DB-0188-469D-90AB-9843F407F24E}"/>
              </a:ext>
            </a:extLst>
          </p:cNvPr>
          <p:cNvCxnSpPr>
            <a:cxnSpLocks/>
          </p:cNvCxnSpPr>
          <p:nvPr/>
        </p:nvCxnSpPr>
        <p:spPr>
          <a:xfrm flipV="1">
            <a:off x="935831" y="1194010"/>
            <a:ext cx="2956037" cy="1268204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4D57F69C-B652-455E-983B-BE911D877134}"/>
              </a:ext>
            </a:extLst>
          </p:cNvPr>
          <p:cNvSpPr txBox="1"/>
          <p:nvPr/>
        </p:nvSpPr>
        <p:spPr>
          <a:xfrm>
            <a:off x="3733078" y="528992"/>
            <a:ext cx="118664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rgbClr val="00B050"/>
                </a:solidFill>
              </a:rPr>
              <a:t>direction of propagation</a:t>
            </a:r>
            <a:endParaRPr lang="en-US" sz="1600" dirty="0">
              <a:solidFill>
                <a:srgbClr val="00B05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8E8FFE2-3067-4A6C-84DC-EA10A44F5CD6}"/>
              </a:ext>
            </a:extLst>
          </p:cNvPr>
          <p:cNvSpPr txBox="1"/>
          <p:nvPr/>
        </p:nvSpPr>
        <p:spPr>
          <a:xfrm>
            <a:off x="362738" y="2879226"/>
            <a:ext cx="42590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Linearly or plane polarised light:</a:t>
            </a:r>
          </a:p>
          <a:p>
            <a:r>
              <a:rPr lang="en-AU" sz="1600" dirty="0">
                <a:solidFill>
                  <a:srgbClr val="7030A0"/>
                </a:solidFill>
              </a:rPr>
              <a:t>oscillating electric field confined to a single plane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445E02D-3F30-4284-8EB5-78E5F4C30832}"/>
              </a:ext>
            </a:extLst>
          </p:cNvPr>
          <p:cNvSpPr txBox="1"/>
          <p:nvPr/>
        </p:nvSpPr>
        <p:spPr>
          <a:xfrm rot="20439211">
            <a:off x="1262024" y="634790"/>
            <a:ext cx="1897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chemeClr val="bg1">
                    <a:lumMod val="50000"/>
                  </a:schemeClr>
                </a:solidFill>
              </a:rPr>
              <a:t>plane of polarisation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77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F680AA1-E283-4F27-B69C-D24C44214CFF}"/>
              </a:ext>
            </a:extLst>
          </p:cNvPr>
          <p:cNvGrpSpPr/>
          <p:nvPr/>
        </p:nvGrpSpPr>
        <p:grpSpPr>
          <a:xfrm flipH="1">
            <a:off x="1352708" y="997527"/>
            <a:ext cx="2002612" cy="2244437"/>
            <a:chOff x="952184" y="698453"/>
            <a:chExt cx="2962355" cy="359393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2B85130F-5C53-492C-A923-F92AE37253DD}"/>
                </a:ext>
              </a:extLst>
            </p:cNvPr>
            <p:cNvSpPr/>
            <p:nvPr/>
          </p:nvSpPr>
          <p:spPr>
            <a:xfrm>
              <a:off x="952184" y="698453"/>
              <a:ext cx="2962355" cy="3593938"/>
            </a:xfrm>
            <a:custGeom>
              <a:avLst/>
              <a:gdLst>
                <a:gd name="connsiteX0" fmla="*/ 0 w 3612258"/>
                <a:gd name="connsiteY0" fmla="*/ 1450949 h 4345289"/>
                <a:gd name="connsiteX1" fmla="*/ 0 w 3612258"/>
                <a:gd name="connsiteY1" fmla="*/ 1450949 h 4345289"/>
                <a:gd name="connsiteX2" fmla="*/ 3612258 w 3612258"/>
                <a:gd name="connsiteY2" fmla="*/ 0 h 4345289"/>
                <a:gd name="connsiteX3" fmla="*/ 3612258 w 3612258"/>
                <a:gd name="connsiteY3" fmla="*/ 2894340 h 4345289"/>
                <a:gd name="connsiteX4" fmla="*/ 15115 w 3612258"/>
                <a:gd name="connsiteY4" fmla="*/ 4345289 h 4345289"/>
                <a:gd name="connsiteX5" fmla="*/ 0 w 3612258"/>
                <a:gd name="connsiteY5" fmla="*/ 1450949 h 4345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2258" h="4345289">
                  <a:moveTo>
                    <a:pt x="0" y="1450949"/>
                  </a:moveTo>
                  <a:lnTo>
                    <a:pt x="0" y="1450949"/>
                  </a:lnTo>
                  <a:lnTo>
                    <a:pt x="3612258" y="0"/>
                  </a:lnTo>
                  <a:lnTo>
                    <a:pt x="3612258" y="2894340"/>
                  </a:lnTo>
                  <a:lnTo>
                    <a:pt x="15115" y="4345289"/>
                  </a:lnTo>
                  <a:cubicBezTo>
                    <a:pt x="10077" y="3380509"/>
                    <a:pt x="5038" y="2415729"/>
                    <a:pt x="0" y="14509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lowchart: Alternate Process 4">
              <a:extLst>
                <a:ext uri="{FF2B5EF4-FFF2-40B4-BE49-F238E27FC236}">
                  <a16:creationId xmlns:a16="http://schemas.microsoft.com/office/drawing/2014/main" id="{6657F6DB-C673-479A-B935-B6F837D5DCA6}"/>
                </a:ext>
              </a:extLst>
            </p:cNvPr>
            <p:cNvSpPr/>
            <p:nvPr/>
          </p:nvSpPr>
          <p:spPr>
            <a:xfrm>
              <a:off x="1103325" y="1866585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lowchart: Alternate Process 5">
              <a:extLst>
                <a:ext uri="{FF2B5EF4-FFF2-40B4-BE49-F238E27FC236}">
                  <a16:creationId xmlns:a16="http://schemas.microsoft.com/office/drawing/2014/main" id="{8646923C-7DD9-44A4-AF05-632E93824627}"/>
                </a:ext>
              </a:extLst>
            </p:cNvPr>
            <p:cNvSpPr/>
            <p:nvPr/>
          </p:nvSpPr>
          <p:spPr>
            <a:xfrm>
              <a:off x="1459764" y="1746933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lowchart: Alternate Process 8">
              <a:extLst>
                <a:ext uri="{FF2B5EF4-FFF2-40B4-BE49-F238E27FC236}">
                  <a16:creationId xmlns:a16="http://schemas.microsoft.com/office/drawing/2014/main" id="{85412AE1-7E2D-4102-B6EE-D2FD5751201F}"/>
                </a:ext>
              </a:extLst>
            </p:cNvPr>
            <p:cNvSpPr/>
            <p:nvPr/>
          </p:nvSpPr>
          <p:spPr>
            <a:xfrm>
              <a:off x="1816204" y="1597052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lowchart: Alternate Process 9">
              <a:extLst>
                <a:ext uri="{FF2B5EF4-FFF2-40B4-BE49-F238E27FC236}">
                  <a16:creationId xmlns:a16="http://schemas.microsoft.com/office/drawing/2014/main" id="{2A5329CE-517B-4AD9-92AB-7C51F7B8B1CB}"/>
                </a:ext>
              </a:extLst>
            </p:cNvPr>
            <p:cNvSpPr/>
            <p:nvPr/>
          </p:nvSpPr>
          <p:spPr>
            <a:xfrm>
              <a:off x="2180201" y="1462285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lowchart: Alternate Process 12">
              <a:extLst>
                <a:ext uri="{FF2B5EF4-FFF2-40B4-BE49-F238E27FC236}">
                  <a16:creationId xmlns:a16="http://schemas.microsoft.com/office/drawing/2014/main" id="{E644378E-BEF5-4CA7-94E0-2BDD9BD9E556}"/>
                </a:ext>
              </a:extLst>
            </p:cNvPr>
            <p:cNvSpPr/>
            <p:nvPr/>
          </p:nvSpPr>
          <p:spPr>
            <a:xfrm>
              <a:off x="2536641" y="1319961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lowchart: Alternate Process 13">
              <a:extLst>
                <a:ext uri="{FF2B5EF4-FFF2-40B4-BE49-F238E27FC236}">
                  <a16:creationId xmlns:a16="http://schemas.microsoft.com/office/drawing/2014/main" id="{630334D4-D96C-4B2E-A86E-6CC9680D48A5}"/>
                </a:ext>
              </a:extLst>
            </p:cNvPr>
            <p:cNvSpPr/>
            <p:nvPr/>
          </p:nvSpPr>
          <p:spPr>
            <a:xfrm>
              <a:off x="2900638" y="1185194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lowchart: Alternate Process 14">
              <a:extLst>
                <a:ext uri="{FF2B5EF4-FFF2-40B4-BE49-F238E27FC236}">
                  <a16:creationId xmlns:a16="http://schemas.microsoft.com/office/drawing/2014/main" id="{E78618A0-0D3C-4555-844F-62FC331A5595}"/>
                </a:ext>
              </a:extLst>
            </p:cNvPr>
            <p:cNvSpPr/>
            <p:nvPr/>
          </p:nvSpPr>
          <p:spPr>
            <a:xfrm>
              <a:off x="3248261" y="1034054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lowchart: Alternate Process 15">
              <a:extLst>
                <a:ext uri="{FF2B5EF4-FFF2-40B4-BE49-F238E27FC236}">
                  <a16:creationId xmlns:a16="http://schemas.microsoft.com/office/drawing/2014/main" id="{BC3829CB-1BB9-4B01-8A7E-ADD8C45A8EA6}"/>
                </a:ext>
              </a:extLst>
            </p:cNvPr>
            <p:cNvSpPr/>
            <p:nvPr/>
          </p:nvSpPr>
          <p:spPr>
            <a:xfrm>
              <a:off x="3610998" y="890470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0D4B347-1C8B-43B4-8853-4242F8CE1955}"/>
              </a:ext>
            </a:extLst>
          </p:cNvPr>
          <p:cNvGrpSpPr/>
          <p:nvPr/>
        </p:nvGrpSpPr>
        <p:grpSpPr>
          <a:xfrm>
            <a:off x="120914" y="1777357"/>
            <a:ext cx="2128346" cy="1362331"/>
            <a:chOff x="1390494" y="976313"/>
            <a:chExt cx="2128346" cy="1362331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40744B4-F38B-43DE-B332-35F1756CB251}"/>
                </a:ext>
              </a:extLst>
            </p:cNvPr>
            <p:cNvGrpSpPr/>
            <p:nvPr/>
          </p:nvGrpSpPr>
          <p:grpSpPr>
            <a:xfrm>
              <a:off x="1390494" y="1585913"/>
              <a:ext cx="687690" cy="726537"/>
              <a:chOff x="1390494" y="1585913"/>
              <a:chExt cx="687690" cy="726537"/>
            </a:xfrm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5B979359-3031-4C87-B943-58C047CE257E}"/>
                  </a:ext>
                </a:extLst>
              </p:cNvPr>
              <p:cNvSpPr/>
              <p:nvPr/>
            </p:nvSpPr>
            <p:spPr>
              <a:xfrm rot="383861">
                <a:off x="1390494" y="1586976"/>
                <a:ext cx="687690" cy="725474"/>
              </a:xfrm>
              <a:custGeom>
                <a:avLst/>
                <a:gdLst>
                  <a:gd name="connsiteX0" fmla="*/ 0 w 627233"/>
                  <a:gd name="connsiteY0" fmla="*/ 457788 h 457788"/>
                  <a:gd name="connsiteX1" fmla="*/ 211597 w 627233"/>
                  <a:gd name="connsiteY1" fmla="*/ 4367 h 457788"/>
                  <a:gd name="connsiteX2" fmla="*/ 627233 w 627233"/>
                  <a:gd name="connsiteY2" fmla="*/ 215964 h 457788"/>
                  <a:gd name="connsiteX3" fmla="*/ 627233 w 627233"/>
                  <a:gd name="connsiteY3" fmla="*/ 215964 h 457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233" h="457788">
                    <a:moveTo>
                      <a:pt x="0" y="457788"/>
                    </a:moveTo>
                    <a:cubicBezTo>
                      <a:pt x="53529" y="251229"/>
                      <a:pt x="107058" y="44671"/>
                      <a:pt x="211597" y="4367"/>
                    </a:cubicBezTo>
                    <a:cubicBezTo>
                      <a:pt x="316136" y="-35937"/>
                      <a:pt x="627233" y="215964"/>
                      <a:pt x="627233" y="215964"/>
                    </a:cubicBezTo>
                    <a:lnTo>
                      <a:pt x="627233" y="215964"/>
                    </a:lnTo>
                  </a:path>
                </a:pathLst>
              </a:custGeom>
              <a:noFill/>
              <a:ln w="952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94173498-D96F-4A2F-A748-299B986F0ECE}"/>
                  </a:ext>
                </a:extLst>
              </p:cNvPr>
              <p:cNvCxnSpPr/>
              <p:nvPr/>
            </p:nvCxnSpPr>
            <p:spPr>
              <a:xfrm flipV="1">
                <a:off x="1685925" y="1585913"/>
                <a:ext cx="0" cy="542925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29EC1309-B152-46CD-ACA3-56D94E07FFD0}"/>
                  </a:ext>
                </a:extLst>
              </p:cNvPr>
              <p:cNvCxnSpPr/>
              <p:nvPr/>
            </p:nvCxnSpPr>
            <p:spPr>
              <a:xfrm flipV="1">
                <a:off x="1802607" y="1647824"/>
                <a:ext cx="0" cy="45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CE80363B-3F74-482D-8CF2-0D0F7BCF0B55}"/>
                  </a:ext>
                </a:extLst>
              </p:cNvPr>
              <p:cNvCxnSpPr/>
              <p:nvPr/>
            </p:nvCxnSpPr>
            <p:spPr>
              <a:xfrm flipV="1">
                <a:off x="1919288" y="1766887"/>
                <a:ext cx="0" cy="27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DB96E491-4256-41DD-B530-007726D8F8B0}"/>
                  </a:ext>
                </a:extLst>
              </p:cNvPr>
              <p:cNvCxnSpPr/>
              <p:nvPr/>
            </p:nvCxnSpPr>
            <p:spPr>
              <a:xfrm flipV="1">
                <a:off x="1571626" y="1676399"/>
                <a:ext cx="0" cy="50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2AC57BBA-5440-48CF-BB60-8CE23CCCFC39}"/>
                  </a:ext>
                </a:extLst>
              </p:cNvPr>
              <p:cNvCxnSpPr/>
              <p:nvPr/>
            </p:nvCxnSpPr>
            <p:spPr>
              <a:xfrm flipV="1">
                <a:off x="1464470" y="1914524"/>
                <a:ext cx="0" cy="32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3A2C401-ABC6-403C-BA6D-83F3AC7B4260}"/>
                </a:ext>
              </a:extLst>
            </p:cNvPr>
            <p:cNvGrpSpPr/>
            <p:nvPr/>
          </p:nvGrpSpPr>
          <p:grpSpPr>
            <a:xfrm flipH="1" flipV="1">
              <a:off x="2071532" y="1612107"/>
              <a:ext cx="687690" cy="726537"/>
              <a:chOff x="1390494" y="1585913"/>
              <a:chExt cx="687690" cy="726537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7805E73B-44B1-461A-AEDD-D8BDB92C4DDE}"/>
                  </a:ext>
                </a:extLst>
              </p:cNvPr>
              <p:cNvSpPr/>
              <p:nvPr/>
            </p:nvSpPr>
            <p:spPr>
              <a:xfrm rot="383861">
                <a:off x="1390494" y="1586976"/>
                <a:ext cx="687690" cy="725474"/>
              </a:xfrm>
              <a:custGeom>
                <a:avLst/>
                <a:gdLst>
                  <a:gd name="connsiteX0" fmla="*/ 0 w 627233"/>
                  <a:gd name="connsiteY0" fmla="*/ 457788 h 457788"/>
                  <a:gd name="connsiteX1" fmla="*/ 211597 w 627233"/>
                  <a:gd name="connsiteY1" fmla="*/ 4367 h 457788"/>
                  <a:gd name="connsiteX2" fmla="*/ 627233 w 627233"/>
                  <a:gd name="connsiteY2" fmla="*/ 215964 h 457788"/>
                  <a:gd name="connsiteX3" fmla="*/ 627233 w 627233"/>
                  <a:gd name="connsiteY3" fmla="*/ 215964 h 457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233" h="457788">
                    <a:moveTo>
                      <a:pt x="0" y="457788"/>
                    </a:moveTo>
                    <a:cubicBezTo>
                      <a:pt x="53529" y="251229"/>
                      <a:pt x="107058" y="44671"/>
                      <a:pt x="211597" y="4367"/>
                    </a:cubicBezTo>
                    <a:cubicBezTo>
                      <a:pt x="316136" y="-35937"/>
                      <a:pt x="627233" y="215964"/>
                      <a:pt x="627233" y="215964"/>
                    </a:cubicBezTo>
                    <a:lnTo>
                      <a:pt x="627233" y="215964"/>
                    </a:lnTo>
                  </a:path>
                </a:pathLst>
              </a:custGeom>
              <a:noFill/>
              <a:ln w="952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59DFA99C-D91C-4A27-83D3-BEA03F4DB9CE}"/>
                  </a:ext>
                </a:extLst>
              </p:cNvPr>
              <p:cNvCxnSpPr/>
              <p:nvPr/>
            </p:nvCxnSpPr>
            <p:spPr>
              <a:xfrm flipV="1">
                <a:off x="1685925" y="1585913"/>
                <a:ext cx="0" cy="542925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1474D27B-BBE2-4DE1-A542-0E9B27B21C55}"/>
                  </a:ext>
                </a:extLst>
              </p:cNvPr>
              <p:cNvCxnSpPr/>
              <p:nvPr/>
            </p:nvCxnSpPr>
            <p:spPr>
              <a:xfrm flipV="1">
                <a:off x="1802607" y="1647824"/>
                <a:ext cx="0" cy="45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A2DF34D2-57A5-4A7C-AF7C-8FFD8239249B}"/>
                  </a:ext>
                </a:extLst>
              </p:cNvPr>
              <p:cNvCxnSpPr/>
              <p:nvPr/>
            </p:nvCxnSpPr>
            <p:spPr>
              <a:xfrm flipV="1">
                <a:off x="1919288" y="1766887"/>
                <a:ext cx="0" cy="27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30361D27-73EA-468C-8C24-523F940D3556}"/>
                  </a:ext>
                </a:extLst>
              </p:cNvPr>
              <p:cNvCxnSpPr/>
              <p:nvPr/>
            </p:nvCxnSpPr>
            <p:spPr>
              <a:xfrm flipV="1">
                <a:off x="1571626" y="1676399"/>
                <a:ext cx="0" cy="50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D7CE46DA-8862-4367-B919-D925C6A4028B}"/>
                  </a:ext>
                </a:extLst>
              </p:cNvPr>
              <p:cNvCxnSpPr/>
              <p:nvPr/>
            </p:nvCxnSpPr>
            <p:spPr>
              <a:xfrm flipV="1">
                <a:off x="1464470" y="1914524"/>
                <a:ext cx="0" cy="32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80B1FCDE-8DAA-44D9-A137-4B66721DB9F9}"/>
                </a:ext>
              </a:extLst>
            </p:cNvPr>
            <p:cNvGrpSpPr/>
            <p:nvPr/>
          </p:nvGrpSpPr>
          <p:grpSpPr>
            <a:xfrm>
              <a:off x="2831150" y="976313"/>
              <a:ext cx="687690" cy="726537"/>
              <a:chOff x="1390494" y="1585913"/>
              <a:chExt cx="687690" cy="726537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3B51B1AF-3C00-4594-9A82-662D61CFE562}"/>
                  </a:ext>
                </a:extLst>
              </p:cNvPr>
              <p:cNvSpPr/>
              <p:nvPr/>
            </p:nvSpPr>
            <p:spPr>
              <a:xfrm rot="383861">
                <a:off x="1390494" y="1586976"/>
                <a:ext cx="687690" cy="725474"/>
              </a:xfrm>
              <a:custGeom>
                <a:avLst/>
                <a:gdLst>
                  <a:gd name="connsiteX0" fmla="*/ 0 w 627233"/>
                  <a:gd name="connsiteY0" fmla="*/ 457788 h 457788"/>
                  <a:gd name="connsiteX1" fmla="*/ 211597 w 627233"/>
                  <a:gd name="connsiteY1" fmla="*/ 4367 h 457788"/>
                  <a:gd name="connsiteX2" fmla="*/ 627233 w 627233"/>
                  <a:gd name="connsiteY2" fmla="*/ 215964 h 457788"/>
                  <a:gd name="connsiteX3" fmla="*/ 627233 w 627233"/>
                  <a:gd name="connsiteY3" fmla="*/ 215964 h 457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233" h="457788">
                    <a:moveTo>
                      <a:pt x="0" y="457788"/>
                    </a:moveTo>
                    <a:cubicBezTo>
                      <a:pt x="53529" y="251229"/>
                      <a:pt x="107058" y="44671"/>
                      <a:pt x="211597" y="4367"/>
                    </a:cubicBezTo>
                    <a:cubicBezTo>
                      <a:pt x="316136" y="-35937"/>
                      <a:pt x="627233" y="215964"/>
                      <a:pt x="627233" y="215964"/>
                    </a:cubicBezTo>
                    <a:lnTo>
                      <a:pt x="627233" y="215964"/>
                    </a:lnTo>
                  </a:path>
                </a:pathLst>
              </a:custGeom>
              <a:noFill/>
              <a:ln w="952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6A3BD4DE-3D02-42AD-B68A-7BA00B57B6D5}"/>
                  </a:ext>
                </a:extLst>
              </p:cNvPr>
              <p:cNvCxnSpPr/>
              <p:nvPr/>
            </p:nvCxnSpPr>
            <p:spPr>
              <a:xfrm flipV="1">
                <a:off x="1685925" y="1585913"/>
                <a:ext cx="0" cy="542925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D425B973-7D22-4892-8273-E00E66477D31}"/>
                  </a:ext>
                </a:extLst>
              </p:cNvPr>
              <p:cNvCxnSpPr/>
              <p:nvPr/>
            </p:nvCxnSpPr>
            <p:spPr>
              <a:xfrm flipV="1">
                <a:off x="1802607" y="1647824"/>
                <a:ext cx="0" cy="45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34F1DA4D-CBF1-4286-BCCF-785883359B38}"/>
                  </a:ext>
                </a:extLst>
              </p:cNvPr>
              <p:cNvCxnSpPr/>
              <p:nvPr/>
            </p:nvCxnSpPr>
            <p:spPr>
              <a:xfrm flipV="1">
                <a:off x="1919288" y="1766887"/>
                <a:ext cx="0" cy="27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E1796167-1565-4D36-AC41-E599D33119F5}"/>
                  </a:ext>
                </a:extLst>
              </p:cNvPr>
              <p:cNvCxnSpPr/>
              <p:nvPr/>
            </p:nvCxnSpPr>
            <p:spPr>
              <a:xfrm flipV="1">
                <a:off x="1571626" y="1676399"/>
                <a:ext cx="0" cy="50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3C2D88A9-5D0D-43F2-9E91-EF7D01A5544A}"/>
                  </a:ext>
                </a:extLst>
              </p:cNvPr>
              <p:cNvCxnSpPr/>
              <p:nvPr/>
            </p:nvCxnSpPr>
            <p:spPr>
              <a:xfrm flipV="1">
                <a:off x="1464470" y="1914524"/>
                <a:ext cx="0" cy="32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F114A30-84B5-4FAD-9846-B701E1C49B33}"/>
              </a:ext>
            </a:extLst>
          </p:cNvPr>
          <p:cNvSpPr txBox="1"/>
          <p:nvPr/>
        </p:nvSpPr>
        <p:spPr>
          <a:xfrm>
            <a:off x="551663" y="627233"/>
            <a:ext cx="1987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chemeClr val="accent4">
                    <a:lumMod val="75000"/>
                  </a:schemeClr>
                </a:solidFill>
              </a:rPr>
              <a:t>conductive metal grid</a:t>
            </a:r>
            <a:endParaRPr lang="en-US" sz="1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7C1147F-22A2-498C-9D84-69E725D1C036}"/>
              </a:ext>
            </a:extLst>
          </p:cNvPr>
          <p:cNvSpPr txBox="1"/>
          <p:nvPr/>
        </p:nvSpPr>
        <p:spPr>
          <a:xfrm>
            <a:off x="105798" y="3204178"/>
            <a:ext cx="232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rgbClr val="7030A0"/>
                </a:solidFill>
              </a:rPr>
              <a:t>incident plane polarized microwave beam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9377051-E854-4E7D-AA87-BCB6E7622853}"/>
              </a:ext>
            </a:extLst>
          </p:cNvPr>
          <p:cNvSpPr/>
          <p:nvPr/>
        </p:nvSpPr>
        <p:spPr>
          <a:xfrm>
            <a:off x="1617203" y="1602089"/>
            <a:ext cx="483650" cy="8841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E56DA97-9EF2-4B7D-9DA0-7F0677E9D616}"/>
              </a:ext>
            </a:extLst>
          </p:cNvPr>
          <p:cNvCxnSpPr>
            <a:cxnSpLocks/>
          </p:cNvCxnSpPr>
          <p:nvPr/>
        </p:nvCxnSpPr>
        <p:spPr>
          <a:xfrm flipH="1" flipV="1">
            <a:off x="1866585" y="2380463"/>
            <a:ext cx="838830" cy="1382935"/>
          </a:xfrm>
          <a:prstGeom prst="straightConnector1">
            <a:avLst/>
          </a:prstGeom>
          <a:ln w="190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7F7621A-0177-4E12-877E-CC2FE3854987}"/>
              </a:ext>
            </a:extLst>
          </p:cNvPr>
          <p:cNvSpPr txBox="1"/>
          <p:nvPr/>
        </p:nvSpPr>
        <p:spPr>
          <a:xfrm>
            <a:off x="2660074" y="3438447"/>
            <a:ext cx="20479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rgbClr val="FF0000"/>
                </a:solidFill>
              </a:rPr>
              <a:t>microwave energy absorbed by establishing electric currents in the metal grid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7D7FF0B-0DDF-4769-B79A-76307A0CF19E}"/>
              </a:ext>
            </a:extLst>
          </p:cNvPr>
          <p:cNvSpPr txBox="1"/>
          <p:nvPr/>
        </p:nvSpPr>
        <p:spPr>
          <a:xfrm>
            <a:off x="3324868" y="604563"/>
            <a:ext cx="17154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zero transmission of microwaves through metal grid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71423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F680AA1-E283-4F27-B69C-D24C44214CFF}"/>
              </a:ext>
            </a:extLst>
          </p:cNvPr>
          <p:cNvGrpSpPr/>
          <p:nvPr/>
        </p:nvGrpSpPr>
        <p:grpSpPr>
          <a:xfrm rot="5400000" flipH="1">
            <a:off x="1084433" y="1386715"/>
            <a:ext cx="1881700" cy="1586974"/>
            <a:chOff x="952184" y="698453"/>
            <a:chExt cx="2962355" cy="359393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2B85130F-5C53-492C-A923-F92AE37253DD}"/>
                </a:ext>
              </a:extLst>
            </p:cNvPr>
            <p:cNvSpPr/>
            <p:nvPr/>
          </p:nvSpPr>
          <p:spPr>
            <a:xfrm>
              <a:off x="952184" y="698453"/>
              <a:ext cx="2962355" cy="3593938"/>
            </a:xfrm>
            <a:custGeom>
              <a:avLst/>
              <a:gdLst>
                <a:gd name="connsiteX0" fmla="*/ 0 w 3612258"/>
                <a:gd name="connsiteY0" fmla="*/ 1450949 h 4345289"/>
                <a:gd name="connsiteX1" fmla="*/ 0 w 3612258"/>
                <a:gd name="connsiteY1" fmla="*/ 1450949 h 4345289"/>
                <a:gd name="connsiteX2" fmla="*/ 3612258 w 3612258"/>
                <a:gd name="connsiteY2" fmla="*/ 0 h 4345289"/>
                <a:gd name="connsiteX3" fmla="*/ 3612258 w 3612258"/>
                <a:gd name="connsiteY3" fmla="*/ 2894340 h 4345289"/>
                <a:gd name="connsiteX4" fmla="*/ 15115 w 3612258"/>
                <a:gd name="connsiteY4" fmla="*/ 4345289 h 4345289"/>
                <a:gd name="connsiteX5" fmla="*/ 0 w 3612258"/>
                <a:gd name="connsiteY5" fmla="*/ 1450949 h 4345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2258" h="4345289">
                  <a:moveTo>
                    <a:pt x="0" y="1450949"/>
                  </a:moveTo>
                  <a:lnTo>
                    <a:pt x="0" y="1450949"/>
                  </a:lnTo>
                  <a:lnTo>
                    <a:pt x="3612258" y="0"/>
                  </a:lnTo>
                  <a:lnTo>
                    <a:pt x="3612258" y="2894340"/>
                  </a:lnTo>
                  <a:lnTo>
                    <a:pt x="15115" y="4345289"/>
                  </a:lnTo>
                  <a:cubicBezTo>
                    <a:pt x="10077" y="3380509"/>
                    <a:pt x="5038" y="2415729"/>
                    <a:pt x="0" y="14509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lowchart: Alternate Process 4">
              <a:extLst>
                <a:ext uri="{FF2B5EF4-FFF2-40B4-BE49-F238E27FC236}">
                  <a16:creationId xmlns:a16="http://schemas.microsoft.com/office/drawing/2014/main" id="{6657F6DB-C673-479A-B935-B6F837D5DCA6}"/>
                </a:ext>
              </a:extLst>
            </p:cNvPr>
            <p:cNvSpPr/>
            <p:nvPr/>
          </p:nvSpPr>
          <p:spPr>
            <a:xfrm>
              <a:off x="1103325" y="1866585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lowchart: Alternate Process 5">
              <a:extLst>
                <a:ext uri="{FF2B5EF4-FFF2-40B4-BE49-F238E27FC236}">
                  <a16:creationId xmlns:a16="http://schemas.microsoft.com/office/drawing/2014/main" id="{8646923C-7DD9-44A4-AF05-632E93824627}"/>
                </a:ext>
              </a:extLst>
            </p:cNvPr>
            <p:cNvSpPr/>
            <p:nvPr/>
          </p:nvSpPr>
          <p:spPr>
            <a:xfrm>
              <a:off x="1459764" y="1746933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lowchart: Alternate Process 8">
              <a:extLst>
                <a:ext uri="{FF2B5EF4-FFF2-40B4-BE49-F238E27FC236}">
                  <a16:creationId xmlns:a16="http://schemas.microsoft.com/office/drawing/2014/main" id="{85412AE1-7E2D-4102-B6EE-D2FD5751201F}"/>
                </a:ext>
              </a:extLst>
            </p:cNvPr>
            <p:cNvSpPr/>
            <p:nvPr/>
          </p:nvSpPr>
          <p:spPr>
            <a:xfrm>
              <a:off x="1816204" y="1597052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lowchart: Alternate Process 9">
              <a:extLst>
                <a:ext uri="{FF2B5EF4-FFF2-40B4-BE49-F238E27FC236}">
                  <a16:creationId xmlns:a16="http://schemas.microsoft.com/office/drawing/2014/main" id="{2A5329CE-517B-4AD9-92AB-7C51F7B8B1CB}"/>
                </a:ext>
              </a:extLst>
            </p:cNvPr>
            <p:cNvSpPr/>
            <p:nvPr/>
          </p:nvSpPr>
          <p:spPr>
            <a:xfrm>
              <a:off x="2180201" y="1462285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lowchart: Alternate Process 12">
              <a:extLst>
                <a:ext uri="{FF2B5EF4-FFF2-40B4-BE49-F238E27FC236}">
                  <a16:creationId xmlns:a16="http://schemas.microsoft.com/office/drawing/2014/main" id="{E644378E-BEF5-4CA7-94E0-2BDD9BD9E556}"/>
                </a:ext>
              </a:extLst>
            </p:cNvPr>
            <p:cNvSpPr/>
            <p:nvPr/>
          </p:nvSpPr>
          <p:spPr>
            <a:xfrm>
              <a:off x="2536641" y="1319961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lowchart: Alternate Process 13">
              <a:extLst>
                <a:ext uri="{FF2B5EF4-FFF2-40B4-BE49-F238E27FC236}">
                  <a16:creationId xmlns:a16="http://schemas.microsoft.com/office/drawing/2014/main" id="{630334D4-D96C-4B2E-A86E-6CC9680D48A5}"/>
                </a:ext>
              </a:extLst>
            </p:cNvPr>
            <p:cNvSpPr/>
            <p:nvPr/>
          </p:nvSpPr>
          <p:spPr>
            <a:xfrm>
              <a:off x="2900638" y="1185194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lowchart: Alternate Process 14">
              <a:extLst>
                <a:ext uri="{FF2B5EF4-FFF2-40B4-BE49-F238E27FC236}">
                  <a16:creationId xmlns:a16="http://schemas.microsoft.com/office/drawing/2014/main" id="{E78618A0-0D3C-4555-844F-62FC331A5595}"/>
                </a:ext>
              </a:extLst>
            </p:cNvPr>
            <p:cNvSpPr/>
            <p:nvPr/>
          </p:nvSpPr>
          <p:spPr>
            <a:xfrm>
              <a:off x="3248261" y="1034054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lowchart: Alternate Process 15">
              <a:extLst>
                <a:ext uri="{FF2B5EF4-FFF2-40B4-BE49-F238E27FC236}">
                  <a16:creationId xmlns:a16="http://schemas.microsoft.com/office/drawing/2014/main" id="{BC3829CB-1BB9-4B01-8A7E-ADD8C45A8EA6}"/>
                </a:ext>
              </a:extLst>
            </p:cNvPr>
            <p:cNvSpPr/>
            <p:nvPr/>
          </p:nvSpPr>
          <p:spPr>
            <a:xfrm>
              <a:off x="3610998" y="890470"/>
              <a:ext cx="181369" cy="2199093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0D4B347-1C8B-43B4-8853-4242F8CE1955}"/>
              </a:ext>
            </a:extLst>
          </p:cNvPr>
          <p:cNvGrpSpPr/>
          <p:nvPr/>
        </p:nvGrpSpPr>
        <p:grpSpPr>
          <a:xfrm>
            <a:off x="120914" y="1777357"/>
            <a:ext cx="2128346" cy="1362331"/>
            <a:chOff x="1390494" y="976313"/>
            <a:chExt cx="2128346" cy="1362331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40744B4-F38B-43DE-B332-35F1756CB251}"/>
                </a:ext>
              </a:extLst>
            </p:cNvPr>
            <p:cNvGrpSpPr/>
            <p:nvPr/>
          </p:nvGrpSpPr>
          <p:grpSpPr>
            <a:xfrm>
              <a:off x="1390494" y="1585913"/>
              <a:ext cx="687690" cy="726537"/>
              <a:chOff x="1390494" y="1585913"/>
              <a:chExt cx="687690" cy="726537"/>
            </a:xfrm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5B979359-3031-4C87-B943-58C047CE257E}"/>
                  </a:ext>
                </a:extLst>
              </p:cNvPr>
              <p:cNvSpPr/>
              <p:nvPr/>
            </p:nvSpPr>
            <p:spPr>
              <a:xfrm rot="383861">
                <a:off x="1390494" y="1586976"/>
                <a:ext cx="687690" cy="725474"/>
              </a:xfrm>
              <a:custGeom>
                <a:avLst/>
                <a:gdLst>
                  <a:gd name="connsiteX0" fmla="*/ 0 w 627233"/>
                  <a:gd name="connsiteY0" fmla="*/ 457788 h 457788"/>
                  <a:gd name="connsiteX1" fmla="*/ 211597 w 627233"/>
                  <a:gd name="connsiteY1" fmla="*/ 4367 h 457788"/>
                  <a:gd name="connsiteX2" fmla="*/ 627233 w 627233"/>
                  <a:gd name="connsiteY2" fmla="*/ 215964 h 457788"/>
                  <a:gd name="connsiteX3" fmla="*/ 627233 w 627233"/>
                  <a:gd name="connsiteY3" fmla="*/ 215964 h 457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233" h="457788">
                    <a:moveTo>
                      <a:pt x="0" y="457788"/>
                    </a:moveTo>
                    <a:cubicBezTo>
                      <a:pt x="53529" y="251229"/>
                      <a:pt x="107058" y="44671"/>
                      <a:pt x="211597" y="4367"/>
                    </a:cubicBezTo>
                    <a:cubicBezTo>
                      <a:pt x="316136" y="-35937"/>
                      <a:pt x="627233" y="215964"/>
                      <a:pt x="627233" y="215964"/>
                    </a:cubicBezTo>
                    <a:lnTo>
                      <a:pt x="627233" y="215964"/>
                    </a:lnTo>
                  </a:path>
                </a:pathLst>
              </a:custGeom>
              <a:noFill/>
              <a:ln w="952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94173498-D96F-4A2F-A748-299B986F0ECE}"/>
                  </a:ext>
                </a:extLst>
              </p:cNvPr>
              <p:cNvCxnSpPr/>
              <p:nvPr/>
            </p:nvCxnSpPr>
            <p:spPr>
              <a:xfrm flipV="1">
                <a:off x="1685925" y="1585913"/>
                <a:ext cx="0" cy="542925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29EC1309-B152-46CD-ACA3-56D94E07FFD0}"/>
                  </a:ext>
                </a:extLst>
              </p:cNvPr>
              <p:cNvCxnSpPr/>
              <p:nvPr/>
            </p:nvCxnSpPr>
            <p:spPr>
              <a:xfrm flipV="1">
                <a:off x="1802607" y="1647824"/>
                <a:ext cx="0" cy="45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CE80363B-3F74-482D-8CF2-0D0F7BCF0B55}"/>
                  </a:ext>
                </a:extLst>
              </p:cNvPr>
              <p:cNvCxnSpPr/>
              <p:nvPr/>
            </p:nvCxnSpPr>
            <p:spPr>
              <a:xfrm flipV="1">
                <a:off x="1919288" y="1766887"/>
                <a:ext cx="0" cy="27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DB96E491-4256-41DD-B530-007726D8F8B0}"/>
                  </a:ext>
                </a:extLst>
              </p:cNvPr>
              <p:cNvCxnSpPr/>
              <p:nvPr/>
            </p:nvCxnSpPr>
            <p:spPr>
              <a:xfrm flipV="1">
                <a:off x="1571626" y="1676399"/>
                <a:ext cx="0" cy="50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2AC57BBA-5440-48CF-BB60-8CE23CCCFC39}"/>
                  </a:ext>
                </a:extLst>
              </p:cNvPr>
              <p:cNvCxnSpPr/>
              <p:nvPr/>
            </p:nvCxnSpPr>
            <p:spPr>
              <a:xfrm flipV="1">
                <a:off x="1464470" y="1914524"/>
                <a:ext cx="0" cy="32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3A2C401-ABC6-403C-BA6D-83F3AC7B4260}"/>
                </a:ext>
              </a:extLst>
            </p:cNvPr>
            <p:cNvGrpSpPr/>
            <p:nvPr/>
          </p:nvGrpSpPr>
          <p:grpSpPr>
            <a:xfrm flipH="1" flipV="1">
              <a:off x="2071532" y="1612107"/>
              <a:ext cx="687690" cy="726537"/>
              <a:chOff x="1390494" y="1585913"/>
              <a:chExt cx="687690" cy="726537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7805E73B-44B1-461A-AEDD-D8BDB92C4DDE}"/>
                  </a:ext>
                </a:extLst>
              </p:cNvPr>
              <p:cNvSpPr/>
              <p:nvPr/>
            </p:nvSpPr>
            <p:spPr>
              <a:xfrm rot="383861">
                <a:off x="1390494" y="1586976"/>
                <a:ext cx="687690" cy="725474"/>
              </a:xfrm>
              <a:custGeom>
                <a:avLst/>
                <a:gdLst>
                  <a:gd name="connsiteX0" fmla="*/ 0 w 627233"/>
                  <a:gd name="connsiteY0" fmla="*/ 457788 h 457788"/>
                  <a:gd name="connsiteX1" fmla="*/ 211597 w 627233"/>
                  <a:gd name="connsiteY1" fmla="*/ 4367 h 457788"/>
                  <a:gd name="connsiteX2" fmla="*/ 627233 w 627233"/>
                  <a:gd name="connsiteY2" fmla="*/ 215964 h 457788"/>
                  <a:gd name="connsiteX3" fmla="*/ 627233 w 627233"/>
                  <a:gd name="connsiteY3" fmla="*/ 215964 h 457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233" h="457788">
                    <a:moveTo>
                      <a:pt x="0" y="457788"/>
                    </a:moveTo>
                    <a:cubicBezTo>
                      <a:pt x="53529" y="251229"/>
                      <a:pt x="107058" y="44671"/>
                      <a:pt x="211597" y="4367"/>
                    </a:cubicBezTo>
                    <a:cubicBezTo>
                      <a:pt x="316136" y="-35937"/>
                      <a:pt x="627233" y="215964"/>
                      <a:pt x="627233" y="215964"/>
                    </a:cubicBezTo>
                    <a:lnTo>
                      <a:pt x="627233" y="215964"/>
                    </a:lnTo>
                  </a:path>
                </a:pathLst>
              </a:custGeom>
              <a:noFill/>
              <a:ln w="952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59DFA99C-D91C-4A27-83D3-BEA03F4DB9CE}"/>
                  </a:ext>
                </a:extLst>
              </p:cNvPr>
              <p:cNvCxnSpPr/>
              <p:nvPr/>
            </p:nvCxnSpPr>
            <p:spPr>
              <a:xfrm flipV="1">
                <a:off x="1685925" y="1585913"/>
                <a:ext cx="0" cy="542925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1474D27B-BBE2-4DE1-A542-0E9B27B21C55}"/>
                  </a:ext>
                </a:extLst>
              </p:cNvPr>
              <p:cNvCxnSpPr/>
              <p:nvPr/>
            </p:nvCxnSpPr>
            <p:spPr>
              <a:xfrm flipV="1">
                <a:off x="1802607" y="1647824"/>
                <a:ext cx="0" cy="45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A2DF34D2-57A5-4A7C-AF7C-8FFD8239249B}"/>
                  </a:ext>
                </a:extLst>
              </p:cNvPr>
              <p:cNvCxnSpPr/>
              <p:nvPr/>
            </p:nvCxnSpPr>
            <p:spPr>
              <a:xfrm flipV="1">
                <a:off x="1919288" y="1766887"/>
                <a:ext cx="0" cy="27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30361D27-73EA-468C-8C24-523F940D3556}"/>
                  </a:ext>
                </a:extLst>
              </p:cNvPr>
              <p:cNvCxnSpPr/>
              <p:nvPr/>
            </p:nvCxnSpPr>
            <p:spPr>
              <a:xfrm flipV="1">
                <a:off x="1571626" y="1676399"/>
                <a:ext cx="0" cy="50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D7CE46DA-8862-4367-B919-D925C6A4028B}"/>
                  </a:ext>
                </a:extLst>
              </p:cNvPr>
              <p:cNvCxnSpPr/>
              <p:nvPr/>
            </p:nvCxnSpPr>
            <p:spPr>
              <a:xfrm flipV="1">
                <a:off x="1464470" y="1914524"/>
                <a:ext cx="0" cy="32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80B1FCDE-8DAA-44D9-A137-4B66721DB9F9}"/>
                </a:ext>
              </a:extLst>
            </p:cNvPr>
            <p:cNvGrpSpPr/>
            <p:nvPr/>
          </p:nvGrpSpPr>
          <p:grpSpPr>
            <a:xfrm>
              <a:off x="2831150" y="976313"/>
              <a:ext cx="687690" cy="726537"/>
              <a:chOff x="1390494" y="1585913"/>
              <a:chExt cx="687690" cy="726537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3B51B1AF-3C00-4594-9A82-662D61CFE562}"/>
                  </a:ext>
                </a:extLst>
              </p:cNvPr>
              <p:cNvSpPr/>
              <p:nvPr/>
            </p:nvSpPr>
            <p:spPr>
              <a:xfrm rot="383861">
                <a:off x="1390494" y="1586976"/>
                <a:ext cx="687690" cy="725474"/>
              </a:xfrm>
              <a:custGeom>
                <a:avLst/>
                <a:gdLst>
                  <a:gd name="connsiteX0" fmla="*/ 0 w 627233"/>
                  <a:gd name="connsiteY0" fmla="*/ 457788 h 457788"/>
                  <a:gd name="connsiteX1" fmla="*/ 211597 w 627233"/>
                  <a:gd name="connsiteY1" fmla="*/ 4367 h 457788"/>
                  <a:gd name="connsiteX2" fmla="*/ 627233 w 627233"/>
                  <a:gd name="connsiteY2" fmla="*/ 215964 h 457788"/>
                  <a:gd name="connsiteX3" fmla="*/ 627233 w 627233"/>
                  <a:gd name="connsiteY3" fmla="*/ 215964 h 457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233" h="457788">
                    <a:moveTo>
                      <a:pt x="0" y="457788"/>
                    </a:moveTo>
                    <a:cubicBezTo>
                      <a:pt x="53529" y="251229"/>
                      <a:pt x="107058" y="44671"/>
                      <a:pt x="211597" y="4367"/>
                    </a:cubicBezTo>
                    <a:cubicBezTo>
                      <a:pt x="316136" y="-35937"/>
                      <a:pt x="627233" y="215964"/>
                      <a:pt x="627233" y="215964"/>
                    </a:cubicBezTo>
                    <a:lnTo>
                      <a:pt x="627233" y="215964"/>
                    </a:lnTo>
                  </a:path>
                </a:pathLst>
              </a:custGeom>
              <a:noFill/>
              <a:ln w="952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6A3BD4DE-3D02-42AD-B68A-7BA00B57B6D5}"/>
                  </a:ext>
                </a:extLst>
              </p:cNvPr>
              <p:cNvCxnSpPr/>
              <p:nvPr/>
            </p:nvCxnSpPr>
            <p:spPr>
              <a:xfrm flipV="1">
                <a:off x="1685925" y="1585913"/>
                <a:ext cx="0" cy="542925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D425B973-7D22-4892-8273-E00E66477D31}"/>
                  </a:ext>
                </a:extLst>
              </p:cNvPr>
              <p:cNvCxnSpPr/>
              <p:nvPr/>
            </p:nvCxnSpPr>
            <p:spPr>
              <a:xfrm flipV="1">
                <a:off x="1802607" y="1647824"/>
                <a:ext cx="0" cy="45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34F1DA4D-CBF1-4286-BCCF-785883359B38}"/>
                  </a:ext>
                </a:extLst>
              </p:cNvPr>
              <p:cNvCxnSpPr/>
              <p:nvPr/>
            </p:nvCxnSpPr>
            <p:spPr>
              <a:xfrm flipV="1">
                <a:off x="1919288" y="1766887"/>
                <a:ext cx="0" cy="27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E1796167-1565-4D36-AC41-E599D33119F5}"/>
                  </a:ext>
                </a:extLst>
              </p:cNvPr>
              <p:cNvCxnSpPr/>
              <p:nvPr/>
            </p:nvCxnSpPr>
            <p:spPr>
              <a:xfrm flipV="1">
                <a:off x="1571626" y="1676399"/>
                <a:ext cx="0" cy="50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3C2D88A9-5D0D-43F2-9E91-EF7D01A5544A}"/>
                  </a:ext>
                </a:extLst>
              </p:cNvPr>
              <p:cNvCxnSpPr/>
              <p:nvPr/>
            </p:nvCxnSpPr>
            <p:spPr>
              <a:xfrm flipV="1">
                <a:off x="1464470" y="1914524"/>
                <a:ext cx="0" cy="32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F114A30-84B5-4FAD-9846-B701E1C49B33}"/>
              </a:ext>
            </a:extLst>
          </p:cNvPr>
          <p:cNvSpPr txBox="1"/>
          <p:nvPr/>
        </p:nvSpPr>
        <p:spPr>
          <a:xfrm>
            <a:off x="551663" y="627233"/>
            <a:ext cx="1987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chemeClr val="accent4">
                    <a:lumMod val="75000"/>
                  </a:schemeClr>
                </a:solidFill>
              </a:rPr>
              <a:t>conductive metal grid</a:t>
            </a:r>
            <a:endParaRPr lang="en-US" sz="1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7C1147F-22A2-498C-9D84-69E725D1C036}"/>
              </a:ext>
            </a:extLst>
          </p:cNvPr>
          <p:cNvSpPr txBox="1"/>
          <p:nvPr/>
        </p:nvSpPr>
        <p:spPr>
          <a:xfrm>
            <a:off x="105798" y="3204178"/>
            <a:ext cx="232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rgbClr val="7030A0"/>
                </a:solidFill>
              </a:rPr>
              <a:t>incident plane polarized microwave beam</a:t>
            </a:r>
            <a:endParaRPr lang="en-US" sz="1600" dirty="0">
              <a:solidFill>
                <a:srgbClr val="7030A0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E56DA97-9EF2-4B7D-9DA0-7F0677E9D616}"/>
              </a:ext>
            </a:extLst>
          </p:cNvPr>
          <p:cNvCxnSpPr>
            <a:cxnSpLocks/>
          </p:cNvCxnSpPr>
          <p:nvPr/>
        </p:nvCxnSpPr>
        <p:spPr>
          <a:xfrm flipH="1" flipV="1">
            <a:off x="1866585" y="2380463"/>
            <a:ext cx="838830" cy="1382935"/>
          </a:xfrm>
          <a:prstGeom prst="straightConnector1">
            <a:avLst/>
          </a:prstGeom>
          <a:ln w="190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7F7621A-0177-4E12-877E-CC2FE3854987}"/>
              </a:ext>
            </a:extLst>
          </p:cNvPr>
          <p:cNvSpPr txBox="1"/>
          <p:nvPr/>
        </p:nvSpPr>
        <p:spPr>
          <a:xfrm>
            <a:off x="2758316" y="3272193"/>
            <a:ext cx="20479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rgbClr val="FF0000"/>
                </a:solidFill>
              </a:rPr>
              <a:t>microwave energy not absorbed by the metal grid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7D7FF0B-0DDF-4769-B79A-76307A0CF19E}"/>
              </a:ext>
            </a:extLst>
          </p:cNvPr>
          <p:cNvSpPr txBox="1"/>
          <p:nvPr/>
        </p:nvSpPr>
        <p:spPr>
          <a:xfrm>
            <a:off x="3105714" y="1677660"/>
            <a:ext cx="17154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maximum transmission of microwaves through metal grid</a:t>
            </a:r>
            <a:endParaRPr lang="en-US" sz="16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BF0DE0-1304-4BAE-A31C-3A89F20E7908}"/>
              </a:ext>
            </a:extLst>
          </p:cNvPr>
          <p:cNvGrpSpPr/>
          <p:nvPr/>
        </p:nvGrpSpPr>
        <p:grpSpPr>
          <a:xfrm rot="20502608">
            <a:off x="3076968" y="808798"/>
            <a:ext cx="1368728" cy="752731"/>
            <a:chOff x="2578206" y="1760983"/>
            <a:chExt cx="1368728" cy="752731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2D9DA5E-0883-47EF-80E0-4DC34CD713C2}"/>
                </a:ext>
              </a:extLst>
            </p:cNvPr>
            <p:cNvGrpSpPr/>
            <p:nvPr/>
          </p:nvGrpSpPr>
          <p:grpSpPr>
            <a:xfrm>
              <a:off x="2578206" y="1760983"/>
              <a:ext cx="687690" cy="726537"/>
              <a:chOff x="1390494" y="1585913"/>
              <a:chExt cx="687690" cy="726537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8845AB4-E2F1-486D-BDC3-A21BE2A0E8FE}"/>
                  </a:ext>
                </a:extLst>
              </p:cNvPr>
              <p:cNvSpPr/>
              <p:nvPr/>
            </p:nvSpPr>
            <p:spPr>
              <a:xfrm rot="383861">
                <a:off x="1390494" y="1586976"/>
                <a:ext cx="687690" cy="725474"/>
              </a:xfrm>
              <a:custGeom>
                <a:avLst/>
                <a:gdLst>
                  <a:gd name="connsiteX0" fmla="*/ 0 w 627233"/>
                  <a:gd name="connsiteY0" fmla="*/ 457788 h 457788"/>
                  <a:gd name="connsiteX1" fmla="*/ 211597 w 627233"/>
                  <a:gd name="connsiteY1" fmla="*/ 4367 h 457788"/>
                  <a:gd name="connsiteX2" fmla="*/ 627233 w 627233"/>
                  <a:gd name="connsiteY2" fmla="*/ 215964 h 457788"/>
                  <a:gd name="connsiteX3" fmla="*/ 627233 w 627233"/>
                  <a:gd name="connsiteY3" fmla="*/ 215964 h 457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233" h="457788">
                    <a:moveTo>
                      <a:pt x="0" y="457788"/>
                    </a:moveTo>
                    <a:cubicBezTo>
                      <a:pt x="53529" y="251229"/>
                      <a:pt x="107058" y="44671"/>
                      <a:pt x="211597" y="4367"/>
                    </a:cubicBezTo>
                    <a:cubicBezTo>
                      <a:pt x="316136" y="-35937"/>
                      <a:pt x="627233" y="215964"/>
                      <a:pt x="627233" y="215964"/>
                    </a:cubicBezTo>
                    <a:lnTo>
                      <a:pt x="627233" y="215964"/>
                    </a:lnTo>
                  </a:path>
                </a:pathLst>
              </a:custGeom>
              <a:noFill/>
              <a:ln w="952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B0E8D97B-E278-437F-AD17-B96307BF1D97}"/>
                  </a:ext>
                </a:extLst>
              </p:cNvPr>
              <p:cNvCxnSpPr/>
              <p:nvPr/>
            </p:nvCxnSpPr>
            <p:spPr>
              <a:xfrm flipV="1">
                <a:off x="1685925" y="1585913"/>
                <a:ext cx="0" cy="542925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5C7B2C27-92E9-4DD3-86CB-44F6B66382D4}"/>
                  </a:ext>
                </a:extLst>
              </p:cNvPr>
              <p:cNvCxnSpPr/>
              <p:nvPr/>
            </p:nvCxnSpPr>
            <p:spPr>
              <a:xfrm flipV="1">
                <a:off x="1802607" y="1647824"/>
                <a:ext cx="0" cy="45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234FC29B-78AB-4310-826F-E6FFBC743255}"/>
                  </a:ext>
                </a:extLst>
              </p:cNvPr>
              <p:cNvCxnSpPr/>
              <p:nvPr/>
            </p:nvCxnSpPr>
            <p:spPr>
              <a:xfrm flipV="1">
                <a:off x="1919288" y="1766887"/>
                <a:ext cx="0" cy="27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28723CA9-9D26-4331-8AA4-A6FB9270F765}"/>
                  </a:ext>
                </a:extLst>
              </p:cNvPr>
              <p:cNvCxnSpPr/>
              <p:nvPr/>
            </p:nvCxnSpPr>
            <p:spPr>
              <a:xfrm flipV="1">
                <a:off x="1571626" y="1676399"/>
                <a:ext cx="0" cy="50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DA068836-84C8-467C-A23C-845951E870DA}"/>
                  </a:ext>
                </a:extLst>
              </p:cNvPr>
              <p:cNvCxnSpPr/>
              <p:nvPr/>
            </p:nvCxnSpPr>
            <p:spPr>
              <a:xfrm flipV="1">
                <a:off x="1464470" y="1914524"/>
                <a:ext cx="0" cy="32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74C52AA-0FD5-4DEA-9958-678302766D7C}"/>
                </a:ext>
              </a:extLst>
            </p:cNvPr>
            <p:cNvGrpSpPr/>
            <p:nvPr/>
          </p:nvGrpSpPr>
          <p:grpSpPr>
            <a:xfrm flipH="1" flipV="1">
              <a:off x="3259244" y="1787177"/>
              <a:ext cx="687690" cy="726537"/>
              <a:chOff x="1390494" y="1585913"/>
              <a:chExt cx="687690" cy="726537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4EB4A3F-C61C-4A60-B918-F066942C50B0}"/>
                  </a:ext>
                </a:extLst>
              </p:cNvPr>
              <p:cNvSpPr/>
              <p:nvPr/>
            </p:nvSpPr>
            <p:spPr>
              <a:xfrm rot="383861">
                <a:off x="1390494" y="1586976"/>
                <a:ext cx="687690" cy="725474"/>
              </a:xfrm>
              <a:custGeom>
                <a:avLst/>
                <a:gdLst>
                  <a:gd name="connsiteX0" fmla="*/ 0 w 627233"/>
                  <a:gd name="connsiteY0" fmla="*/ 457788 h 457788"/>
                  <a:gd name="connsiteX1" fmla="*/ 211597 w 627233"/>
                  <a:gd name="connsiteY1" fmla="*/ 4367 h 457788"/>
                  <a:gd name="connsiteX2" fmla="*/ 627233 w 627233"/>
                  <a:gd name="connsiteY2" fmla="*/ 215964 h 457788"/>
                  <a:gd name="connsiteX3" fmla="*/ 627233 w 627233"/>
                  <a:gd name="connsiteY3" fmla="*/ 215964 h 457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233" h="457788">
                    <a:moveTo>
                      <a:pt x="0" y="457788"/>
                    </a:moveTo>
                    <a:cubicBezTo>
                      <a:pt x="53529" y="251229"/>
                      <a:pt x="107058" y="44671"/>
                      <a:pt x="211597" y="4367"/>
                    </a:cubicBezTo>
                    <a:cubicBezTo>
                      <a:pt x="316136" y="-35937"/>
                      <a:pt x="627233" y="215964"/>
                      <a:pt x="627233" y="215964"/>
                    </a:cubicBezTo>
                    <a:lnTo>
                      <a:pt x="627233" y="215964"/>
                    </a:lnTo>
                  </a:path>
                </a:pathLst>
              </a:custGeom>
              <a:noFill/>
              <a:ln w="952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FC845AE2-29C3-4E42-908F-E5F217158495}"/>
                  </a:ext>
                </a:extLst>
              </p:cNvPr>
              <p:cNvCxnSpPr/>
              <p:nvPr/>
            </p:nvCxnSpPr>
            <p:spPr>
              <a:xfrm flipV="1">
                <a:off x="1685925" y="1585913"/>
                <a:ext cx="0" cy="542925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46142E34-E5FF-4138-BDED-41B84C86D349}"/>
                  </a:ext>
                </a:extLst>
              </p:cNvPr>
              <p:cNvCxnSpPr/>
              <p:nvPr/>
            </p:nvCxnSpPr>
            <p:spPr>
              <a:xfrm flipV="1">
                <a:off x="1802607" y="1647824"/>
                <a:ext cx="0" cy="45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DAAE13C6-41A6-4315-AB42-9AD3965528ED}"/>
                  </a:ext>
                </a:extLst>
              </p:cNvPr>
              <p:cNvCxnSpPr/>
              <p:nvPr/>
            </p:nvCxnSpPr>
            <p:spPr>
              <a:xfrm flipV="1">
                <a:off x="1919288" y="1766887"/>
                <a:ext cx="0" cy="27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5520967B-2921-416F-8131-D63B627E2D76}"/>
                  </a:ext>
                </a:extLst>
              </p:cNvPr>
              <p:cNvCxnSpPr/>
              <p:nvPr/>
            </p:nvCxnSpPr>
            <p:spPr>
              <a:xfrm flipV="1">
                <a:off x="1571626" y="1676399"/>
                <a:ext cx="0" cy="50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3BC0B0B0-2D29-42B6-8738-D36379D5489B}"/>
                  </a:ext>
                </a:extLst>
              </p:cNvPr>
              <p:cNvCxnSpPr/>
              <p:nvPr/>
            </p:nvCxnSpPr>
            <p:spPr>
              <a:xfrm flipV="1">
                <a:off x="1464470" y="1914524"/>
                <a:ext cx="0" cy="32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90A9674-46AC-48E6-A95B-1A68D4BD9B49}"/>
              </a:ext>
            </a:extLst>
          </p:cNvPr>
          <p:cNvCxnSpPr/>
          <p:nvPr/>
        </p:nvCxnSpPr>
        <p:spPr>
          <a:xfrm flipV="1">
            <a:off x="4398189" y="226711"/>
            <a:ext cx="347623" cy="3854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250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C21AB81-F35C-4D55-A280-F98B0EE4853F}"/>
              </a:ext>
            </a:extLst>
          </p:cNvPr>
          <p:cNvCxnSpPr>
            <a:cxnSpLocks/>
          </p:cNvCxnSpPr>
          <p:nvPr/>
        </p:nvCxnSpPr>
        <p:spPr>
          <a:xfrm flipV="1">
            <a:off x="2357792" y="1534077"/>
            <a:ext cx="2123524" cy="725473"/>
          </a:xfrm>
          <a:prstGeom prst="straightConnector1">
            <a:avLst/>
          </a:prstGeom>
          <a:ln w="1905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590A808-2CD5-45A6-8233-64FC514CC33D}"/>
              </a:ext>
            </a:extLst>
          </p:cNvPr>
          <p:cNvGrpSpPr/>
          <p:nvPr/>
        </p:nvGrpSpPr>
        <p:grpSpPr>
          <a:xfrm>
            <a:off x="392965" y="2403133"/>
            <a:ext cx="559220" cy="952185"/>
            <a:chOff x="392965" y="2403133"/>
            <a:chExt cx="559220" cy="952185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93AA622-25C0-4299-A468-98306DC56095}"/>
                </a:ext>
              </a:extLst>
            </p:cNvPr>
            <p:cNvCxnSpPr>
              <a:cxnSpLocks/>
            </p:cNvCxnSpPr>
            <p:nvPr/>
          </p:nvCxnSpPr>
          <p:spPr>
            <a:xfrm>
              <a:off x="672575" y="2403133"/>
              <a:ext cx="0" cy="952185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70C8EC5-3012-4664-B1F7-EE7FA0F6AAE7}"/>
                </a:ext>
              </a:extLst>
            </p:cNvPr>
            <p:cNvCxnSpPr>
              <a:cxnSpLocks/>
            </p:cNvCxnSpPr>
            <p:nvPr/>
          </p:nvCxnSpPr>
          <p:spPr>
            <a:xfrm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697B45BA-0F80-4EB1-9E02-CE841DC485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D2A3053-F380-4DEA-97D0-C3401BFBCA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965" y="2879226"/>
              <a:ext cx="559220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6ED5DAA-CCB5-49BA-8CCD-62C01326BF2E}"/>
              </a:ext>
            </a:extLst>
          </p:cNvPr>
          <p:cNvSpPr txBox="1"/>
          <p:nvPr/>
        </p:nvSpPr>
        <p:spPr>
          <a:xfrm>
            <a:off x="188925" y="3309977"/>
            <a:ext cx="15491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rgbClr val="7030A0"/>
                </a:solidFill>
              </a:rPr>
              <a:t>electric field vectors </a:t>
            </a:r>
            <a:r>
              <a:rPr lang="en-AU" sz="1600" dirty="0"/>
              <a:t>for unpolarised microwave mean</a:t>
            </a:r>
            <a:endParaRPr 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92D3BF-D84A-4B1B-A6D6-A21B45FD7FA5}"/>
              </a:ext>
            </a:extLst>
          </p:cNvPr>
          <p:cNvSpPr txBox="1"/>
          <p:nvPr/>
        </p:nvSpPr>
        <p:spPr>
          <a:xfrm>
            <a:off x="3513924" y="680132"/>
            <a:ext cx="118664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rgbClr val="00B050"/>
                </a:solidFill>
              </a:rPr>
              <a:t>direction of propagation</a:t>
            </a:r>
            <a:endParaRPr lang="en-US" sz="1600" dirty="0">
              <a:solidFill>
                <a:srgbClr val="00B050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5F86B37-3AAB-42A1-B9FF-E87DEE52E30E}"/>
              </a:ext>
            </a:extLst>
          </p:cNvPr>
          <p:cNvGrpSpPr/>
          <p:nvPr/>
        </p:nvGrpSpPr>
        <p:grpSpPr>
          <a:xfrm>
            <a:off x="1573927" y="1682874"/>
            <a:ext cx="1443038" cy="1447801"/>
            <a:chOff x="1793081" y="1259681"/>
            <a:chExt cx="1443038" cy="1447801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E563EF9-2E10-4AED-9356-C4B4A8BF0F02}"/>
                </a:ext>
              </a:extLst>
            </p:cNvPr>
            <p:cNvCxnSpPr/>
            <p:nvPr/>
          </p:nvCxnSpPr>
          <p:spPr>
            <a:xfrm>
              <a:off x="1874044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600E6AA-CB54-4994-A0CB-C39DDBA5C674}"/>
                </a:ext>
              </a:extLst>
            </p:cNvPr>
            <p:cNvCxnSpPr/>
            <p:nvPr/>
          </p:nvCxnSpPr>
          <p:spPr>
            <a:xfrm>
              <a:off x="3169444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C1F612F-FC16-42C5-9C7F-AA72D617DE22}"/>
                </a:ext>
              </a:extLst>
            </p:cNvPr>
            <p:cNvCxnSpPr/>
            <p:nvPr/>
          </p:nvCxnSpPr>
          <p:spPr>
            <a:xfrm>
              <a:off x="3093244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A84F21-FDE0-42F7-93E0-8FEA9E4432CB}"/>
                </a:ext>
              </a:extLst>
            </p:cNvPr>
            <p:cNvCxnSpPr/>
            <p:nvPr/>
          </p:nvCxnSpPr>
          <p:spPr>
            <a:xfrm>
              <a:off x="3024188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A5339D3-B561-4618-9CEA-22137BA4B6F2}"/>
                </a:ext>
              </a:extLst>
            </p:cNvPr>
            <p:cNvCxnSpPr/>
            <p:nvPr/>
          </p:nvCxnSpPr>
          <p:spPr>
            <a:xfrm>
              <a:off x="2955131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A567DE4-CA0B-4544-BD9C-02D760FE153E}"/>
                </a:ext>
              </a:extLst>
            </p:cNvPr>
            <p:cNvCxnSpPr/>
            <p:nvPr/>
          </p:nvCxnSpPr>
          <p:spPr>
            <a:xfrm>
              <a:off x="2881313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EE64542-4618-410D-9352-CDE4EF02929C}"/>
                </a:ext>
              </a:extLst>
            </p:cNvPr>
            <p:cNvCxnSpPr/>
            <p:nvPr/>
          </p:nvCxnSpPr>
          <p:spPr>
            <a:xfrm>
              <a:off x="2812257" y="126682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300AFFF-9694-4447-A47F-D8EDD5729F84}"/>
                </a:ext>
              </a:extLst>
            </p:cNvPr>
            <p:cNvCxnSpPr/>
            <p:nvPr/>
          </p:nvCxnSpPr>
          <p:spPr>
            <a:xfrm>
              <a:off x="2738438" y="1266825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90F90EA-8DA7-4A6D-94F1-18D735253F88}"/>
                </a:ext>
              </a:extLst>
            </p:cNvPr>
            <p:cNvCxnSpPr/>
            <p:nvPr/>
          </p:nvCxnSpPr>
          <p:spPr>
            <a:xfrm>
              <a:off x="2669381" y="1266825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A165085-6A11-4BED-AC05-6EAA2F5DB559}"/>
                </a:ext>
              </a:extLst>
            </p:cNvPr>
            <p:cNvCxnSpPr/>
            <p:nvPr/>
          </p:nvCxnSpPr>
          <p:spPr>
            <a:xfrm>
              <a:off x="2593182" y="126920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524FC3B-E584-4249-85C4-EB7ED635A040}"/>
                </a:ext>
              </a:extLst>
            </p:cNvPr>
            <p:cNvCxnSpPr/>
            <p:nvPr/>
          </p:nvCxnSpPr>
          <p:spPr>
            <a:xfrm>
              <a:off x="2519362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DE7950A-264B-4911-8ECF-2217C61AD51D}"/>
                </a:ext>
              </a:extLst>
            </p:cNvPr>
            <p:cNvCxnSpPr/>
            <p:nvPr/>
          </p:nvCxnSpPr>
          <p:spPr>
            <a:xfrm>
              <a:off x="2450306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527CDFB-D13B-48AF-94B7-9BE439C9724F}"/>
                </a:ext>
              </a:extLst>
            </p:cNvPr>
            <p:cNvCxnSpPr/>
            <p:nvPr/>
          </p:nvCxnSpPr>
          <p:spPr>
            <a:xfrm>
              <a:off x="2378869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C8513DB-6B64-4525-B4BA-C95F4EE0F4DC}"/>
                </a:ext>
              </a:extLst>
            </p:cNvPr>
            <p:cNvCxnSpPr/>
            <p:nvPr/>
          </p:nvCxnSpPr>
          <p:spPr>
            <a:xfrm>
              <a:off x="2305051" y="126920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1611356-A538-4DD4-AFEC-C7F009BF9AA4}"/>
                </a:ext>
              </a:extLst>
            </p:cNvPr>
            <p:cNvCxnSpPr/>
            <p:nvPr/>
          </p:nvCxnSpPr>
          <p:spPr>
            <a:xfrm>
              <a:off x="2235994" y="1269207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7C77523-1C8D-41C8-9BC0-48BC254642D8}"/>
                </a:ext>
              </a:extLst>
            </p:cNvPr>
            <p:cNvCxnSpPr/>
            <p:nvPr/>
          </p:nvCxnSpPr>
          <p:spPr>
            <a:xfrm>
              <a:off x="2157413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698BCF8-47B0-4072-868E-26D4ED65F3BD}"/>
                </a:ext>
              </a:extLst>
            </p:cNvPr>
            <p:cNvCxnSpPr/>
            <p:nvPr/>
          </p:nvCxnSpPr>
          <p:spPr>
            <a:xfrm>
              <a:off x="2090738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79876FF-608A-4909-BE5B-4FBB719976EC}"/>
                </a:ext>
              </a:extLst>
            </p:cNvPr>
            <p:cNvCxnSpPr/>
            <p:nvPr/>
          </p:nvCxnSpPr>
          <p:spPr>
            <a:xfrm>
              <a:off x="2019301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393C25E-D26B-48C7-8531-7116E7AA460F}"/>
                </a:ext>
              </a:extLst>
            </p:cNvPr>
            <p:cNvCxnSpPr/>
            <p:nvPr/>
          </p:nvCxnSpPr>
          <p:spPr>
            <a:xfrm>
              <a:off x="1947863" y="1259681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EB5D136-8B64-4323-AE35-A1C8A9B42523}"/>
                </a:ext>
              </a:extLst>
            </p:cNvPr>
            <p:cNvSpPr/>
            <p:nvPr/>
          </p:nvSpPr>
          <p:spPr>
            <a:xfrm>
              <a:off x="1793081" y="1262023"/>
              <a:ext cx="1443038" cy="144339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F1D7CA2-1261-4712-A207-A734809F2AC3}"/>
              </a:ext>
            </a:extLst>
          </p:cNvPr>
          <p:cNvCxnSpPr/>
          <p:nvPr/>
        </p:nvCxnSpPr>
        <p:spPr>
          <a:xfrm flipV="1">
            <a:off x="710360" y="2259550"/>
            <a:ext cx="1639875" cy="566777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D99718A-38E2-4A68-8914-F506EBC59C90}"/>
              </a:ext>
            </a:extLst>
          </p:cNvPr>
          <p:cNvCxnSpPr>
            <a:cxnSpLocks/>
          </p:cNvCxnSpPr>
          <p:nvPr/>
        </p:nvCxnSpPr>
        <p:spPr>
          <a:xfrm flipH="1">
            <a:off x="3469934" y="1746932"/>
            <a:ext cx="648000" cy="0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343F1EEF-CCC2-49AA-84CA-29D83FF1261C}"/>
              </a:ext>
            </a:extLst>
          </p:cNvPr>
          <p:cNvSpPr txBox="1"/>
          <p:nvPr/>
        </p:nvSpPr>
        <p:spPr>
          <a:xfrm>
            <a:off x="1624761" y="3158836"/>
            <a:ext cx="1398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vertical metal wire grid</a:t>
            </a:r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844C3EB-0270-4998-9923-6C723A4FD478}"/>
              </a:ext>
            </a:extLst>
          </p:cNvPr>
          <p:cNvSpPr txBox="1"/>
          <p:nvPr/>
        </p:nvSpPr>
        <p:spPr>
          <a:xfrm>
            <a:off x="3143499" y="2153751"/>
            <a:ext cx="19648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transmitted </a:t>
            </a:r>
            <a:r>
              <a:rPr lang="en-AU" sz="1600" dirty="0">
                <a:solidFill>
                  <a:srgbClr val="7030A0"/>
                </a:solidFill>
              </a:rPr>
              <a:t>electric field vector </a:t>
            </a:r>
            <a:r>
              <a:rPr lang="en-AU" sz="1600" dirty="0"/>
              <a:t>is linearly polarized in the horizontal plane (XZ plane) </a:t>
            </a:r>
            <a:endParaRPr lang="en-US" sz="1600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DCFE6F9-7DAB-42ED-9E63-DE2EB2279EF6}"/>
              </a:ext>
            </a:extLst>
          </p:cNvPr>
          <p:cNvCxnSpPr/>
          <p:nvPr/>
        </p:nvCxnSpPr>
        <p:spPr>
          <a:xfrm>
            <a:off x="665018" y="559220"/>
            <a:ext cx="0" cy="8312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07A3576-6875-4DB1-9B03-02AE0D431E9D}"/>
              </a:ext>
            </a:extLst>
          </p:cNvPr>
          <p:cNvCxnSpPr>
            <a:cxnSpLocks/>
          </p:cNvCxnSpPr>
          <p:nvPr/>
        </p:nvCxnSpPr>
        <p:spPr>
          <a:xfrm rot="16200000">
            <a:off x="1089472" y="976117"/>
            <a:ext cx="0" cy="8312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97A3CAC-6185-455A-956A-58044D023DC7}"/>
              </a:ext>
            </a:extLst>
          </p:cNvPr>
          <p:cNvCxnSpPr>
            <a:cxnSpLocks/>
          </p:cNvCxnSpPr>
          <p:nvPr/>
        </p:nvCxnSpPr>
        <p:spPr>
          <a:xfrm flipH="1">
            <a:off x="98241" y="1103326"/>
            <a:ext cx="1473621" cy="4609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E1D9DF15-EAC7-4A5C-B989-88CE4C8EF79F}"/>
              </a:ext>
            </a:extLst>
          </p:cNvPr>
          <p:cNvSpPr txBox="1"/>
          <p:nvPr/>
        </p:nvSpPr>
        <p:spPr>
          <a:xfrm>
            <a:off x="377851" y="491207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Y</a:t>
            </a:r>
            <a:endParaRPr lang="en-US" sz="16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1966B40-A9D0-42D0-820B-8E6E2EBB4792}"/>
              </a:ext>
            </a:extLst>
          </p:cNvPr>
          <p:cNvSpPr txBox="1"/>
          <p:nvPr/>
        </p:nvSpPr>
        <p:spPr>
          <a:xfrm>
            <a:off x="1285954" y="1338854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X</a:t>
            </a:r>
            <a:endParaRPr lang="en-US" sz="16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A13BE1A-B7E8-4DC2-8489-B48A1F85FB7C}"/>
              </a:ext>
            </a:extLst>
          </p:cNvPr>
          <p:cNvSpPr txBox="1"/>
          <p:nvPr/>
        </p:nvSpPr>
        <p:spPr>
          <a:xfrm>
            <a:off x="1559266" y="932033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Z</a:t>
            </a:r>
            <a:endParaRPr lang="en-US" sz="1600" dirty="0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D49EA35-A845-42F8-8B03-C4E9B7491E5A}"/>
              </a:ext>
            </a:extLst>
          </p:cNvPr>
          <p:cNvCxnSpPr/>
          <p:nvPr/>
        </p:nvCxnSpPr>
        <p:spPr>
          <a:xfrm>
            <a:off x="649904" y="1390493"/>
            <a:ext cx="468536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6BDE2D8-EB06-495B-A2D2-A0E4D1D66087}"/>
              </a:ext>
            </a:extLst>
          </p:cNvPr>
          <p:cNvCxnSpPr>
            <a:cxnSpLocks/>
          </p:cNvCxnSpPr>
          <p:nvPr/>
        </p:nvCxnSpPr>
        <p:spPr>
          <a:xfrm rot="16200000" flipV="1">
            <a:off x="432010" y="1157485"/>
            <a:ext cx="468536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0AD6866-016B-479A-AFD1-618533FB4DE4}"/>
              </a:ext>
            </a:extLst>
          </p:cNvPr>
          <p:cNvCxnSpPr>
            <a:cxnSpLocks/>
          </p:cNvCxnSpPr>
          <p:nvPr/>
        </p:nvCxnSpPr>
        <p:spPr>
          <a:xfrm flipV="1">
            <a:off x="672575" y="1201567"/>
            <a:ext cx="612119" cy="188926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9" name="Object 68">
            <a:extLst>
              <a:ext uri="{FF2B5EF4-FFF2-40B4-BE49-F238E27FC236}">
                <a16:creationId xmlns:a16="http://schemas.microsoft.com/office/drawing/2014/main" id="{61DB762C-9F56-41F6-B481-50E221CDA5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7202904"/>
              </p:ext>
            </p:extLst>
          </p:nvPr>
        </p:nvGraphicFramePr>
        <p:xfrm>
          <a:off x="815989" y="1433828"/>
          <a:ext cx="1270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0" name="Equation" r:id="rId3" imgW="126720" imgH="253800" progId="Equation.DSMT4">
                  <p:embed/>
                </p:oleObj>
              </mc:Choice>
              <mc:Fallback>
                <p:oleObj name="Equation" r:id="rId3" imgW="12672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5989" y="1433828"/>
                        <a:ext cx="1270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1" name="Object 70">
            <a:extLst>
              <a:ext uri="{FF2B5EF4-FFF2-40B4-BE49-F238E27FC236}">
                <a16:creationId xmlns:a16="http://schemas.microsoft.com/office/drawing/2014/main" id="{58AC98DD-F429-47A5-9185-1D31A83E3B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515077"/>
              </p:ext>
            </p:extLst>
          </p:nvPr>
        </p:nvGraphicFramePr>
        <p:xfrm>
          <a:off x="380095" y="953800"/>
          <a:ext cx="1524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1" name="Equation" r:id="rId5" imgW="152280" imgH="291960" progId="Equation.DSMT4">
                  <p:embed/>
                </p:oleObj>
              </mc:Choice>
              <mc:Fallback>
                <p:oleObj name="Equation" r:id="rId5" imgW="15228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0095" y="953800"/>
                        <a:ext cx="1524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2" name="Object 71">
            <a:extLst>
              <a:ext uri="{FF2B5EF4-FFF2-40B4-BE49-F238E27FC236}">
                <a16:creationId xmlns:a16="http://schemas.microsoft.com/office/drawing/2014/main" id="{C91F17DF-C037-451E-A20A-71C9B89001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1378491"/>
              </p:ext>
            </p:extLst>
          </p:nvPr>
        </p:nvGraphicFramePr>
        <p:xfrm>
          <a:off x="1039432" y="930302"/>
          <a:ext cx="1524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2" name="Equation" r:id="rId7" imgW="152280" imgH="266400" progId="Equation.DSMT4">
                  <p:embed/>
                </p:oleObj>
              </mc:Choice>
              <mc:Fallback>
                <p:oleObj name="Equation" r:id="rId7" imgW="152280" imgH="266400" progId="Equation.DSMT4">
                  <p:embed/>
                  <p:pic>
                    <p:nvPicPr>
                      <p:cNvPr id="71" name="Object 70">
                        <a:extLst>
                          <a:ext uri="{FF2B5EF4-FFF2-40B4-BE49-F238E27FC236}">
                            <a16:creationId xmlns:a16="http://schemas.microsoft.com/office/drawing/2014/main" id="{58AC98DD-F429-47A5-9185-1D31A83E3B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39432" y="930302"/>
                        <a:ext cx="1524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3240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C21AB81-F35C-4D55-A280-F98B0EE4853F}"/>
              </a:ext>
            </a:extLst>
          </p:cNvPr>
          <p:cNvCxnSpPr>
            <a:cxnSpLocks/>
          </p:cNvCxnSpPr>
          <p:nvPr/>
        </p:nvCxnSpPr>
        <p:spPr>
          <a:xfrm flipV="1">
            <a:off x="672575" y="1488734"/>
            <a:ext cx="3899425" cy="1352708"/>
          </a:xfrm>
          <a:prstGeom prst="straightConnector1">
            <a:avLst/>
          </a:prstGeom>
          <a:ln w="1905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7B45BA-0F80-4EB1-9E02-CE841DC485A5}"/>
              </a:ext>
            </a:extLst>
          </p:cNvPr>
          <p:cNvCxnSpPr>
            <a:cxnSpLocks/>
          </p:cNvCxnSpPr>
          <p:nvPr/>
        </p:nvCxnSpPr>
        <p:spPr>
          <a:xfrm flipH="1">
            <a:off x="377851" y="2304893"/>
            <a:ext cx="634790" cy="997527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6ED5DAA-CCB5-49BA-8CCD-62C01326BF2E}"/>
              </a:ext>
            </a:extLst>
          </p:cNvPr>
          <p:cNvSpPr txBox="1"/>
          <p:nvPr/>
        </p:nvSpPr>
        <p:spPr>
          <a:xfrm>
            <a:off x="188925" y="3309977"/>
            <a:ext cx="15491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rgbClr val="7030A0"/>
                </a:solidFill>
              </a:rPr>
              <a:t>electric field vector </a:t>
            </a:r>
            <a:r>
              <a:rPr lang="en-AU" sz="1600" dirty="0"/>
              <a:t>for a polarised microwave mean</a:t>
            </a:r>
            <a:endParaRPr 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92D3BF-D84A-4B1B-A6D6-A21B45FD7FA5}"/>
              </a:ext>
            </a:extLst>
          </p:cNvPr>
          <p:cNvSpPr txBox="1"/>
          <p:nvPr/>
        </p:nvSpPr>
        <p:spPr>
          <a:xfrm>
            <a:off x="3468582" y="838830"/>
            <a:ext cx="118664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rgbClr val="00B050"/>
                </a:solidFill>
              </a:rPr>
              <a:t>direction of propagation</a:t>
            </a:r>
            <a:endParaRPr lang="en-US" sz="1600" dirty="0">
              <a:solidFill>
                <a:srgbClr val="00B050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5F86B37-3AAB-42A1-B9FF-E87DEE52E30E}"/>
              </a:ext>
            </a:extLst>
          </p:cNvPr>
          <p:cNvGrpSpPr/>
          <p:nvPr/>
        </p:nvGrpSpPr>
        <p:grpSpPr>
          <a:xfrm>
            <a:off x="1573927" y="1682874"/>
            <a:ext cx="1443038" cy="1447801"/>
            <a:chOff x="1793081" y="1259681"/>
            <a:chExt cx="1443038" cy="1447801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E563EF9-2E10-4AED-9356-C4B4A8BF0F02}"/>
                </a:ext>
              </a:extLst>
            </p:cNvPr>
            <p:cNvCxnSpPr/>
            <p:nvPr/>
          </p:nvCxnSpPr>
          <p:spPr>
            <a:xfrm>
              <a:off x="1874044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600E6AA-CB54-4994-A0CB-C39DDBA5C674}"/>
                </a:ext>
              </a:extLst>
            </p:cNvPr>
            <p:cNvCxnSpPr/>
            <p:nvPr/>
          </p:nvCxnSpPr>
          <p:spPr>
            <a:xfrm>
              <a:off x="3169444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C1F612F-FC16-42C5-9C7F-AA72D617DE22}"/>
                </a:ext>
              </a:extLst>
            </p:cNvPr>
            <p:cNvCxnSpPr/>
            <p:nvPr/>
          </p:nvCxnSpPr>
          <p:spPr>
            <a:xfrm>
              <a:off x="3093244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A84F21-FDE0-42F7-93E0-8FEA9E4432CB}"/>
                </a:ext>
              </a:extLst>
            </p:cNvPr>
            <p:cNvCxnSpPr/>
            <p:nvPr/>
          </p:nvCxnSpPr>
          <p:spPr>
            <a:xfrm>
              <a:off x="3024188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A5339D3-B561-4618-9CEA-22137BA4B6F2}"/>
                </a:ext>
              </a:extLst>
            </p:cNvPr>
            <p:cNvCxnSpPr/>
            <p:nvPr/>
          </p:nvCxnSpPr>
          <p:spPr>
            <a:xfrm>
              <a:off x="2955131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A567DE4-CA0B-4544-BD9C-02D760FE153E}"/>
                </a:ext>
              </a:extLst>
            </p:cNvPr>
            <p:cNvCxnSpPr/>
            <p:nvPr/>
          </p:nvCxnSpPr>
          <p:spPr>
            <a:xfrm>
              <a:off x="2881313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EE64542-4618-410D-9352-CDE4EF02929C}"/>
                </a:ext>
              </a:extLst>
            </p:cNvPr>
            <p:cNvCxnSpPr/>
            <p:nvPr/>
          </p:nvCxnSpPr>
          <p:spPr>
            <a:xfrm>
              <a:off x="2812257" y="126682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300AFFF-9694-4447-A47F-D8EDD5729F84}"/>
                </a:ext>
              </a:extLst>
            </p:cNvPr>
            <p:cNvCxnSpPr/>
            <p:nvPr/>
          </p:nvCxnSpPr>
          <p:spPr>
            <a:xfrm>
              <a:off x="2738438" y="1266825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90F90EA-8DA7-4A6D-94F1-18D735253F88}"/>
                </a:ext>
              </a:extLst>
            </p:cNvPr>
            <p:cNvCxnSpPr/>
            <p:nvPr/>
          </p:nvCxnSpPr>
          <p:spPr>
            <a:xfrm>
              <a:off x="2669381" y="1266825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A165085-6A11-4BED-AC05-6EAA2F5DB559}"/>
                </a:ext>
              </a:extLst>
            </p:cNvPr>
            <p:cNvCxnSpPr/>
            <p:nvPr/>
          </p:nvCxnSpPr>
          <p:spPr>
            <a:xfrm>
              <a:off x="2593182" y="126920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524FC3B-E584-4249-85C4-EB7ED635A040}"/>
                </a:ext>
              </a:extLst>
            </p:cNvPr>
            <p:cNvCxnSpPr/>
            <p:nvPr/>
          </p:nvCxnSpPr>
          <p:spPr>
            <a:xfrm>
              <a:off x="2519362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DE7950A-264B-4911-8ECF-2217C61AD51D}"/>
                </a:ext>
              </a:extLst>
            </p:cNvPr>
            <p:cNvCxnSpPr/>
            <p:nvPr/>
          </p:nvCxnSpPr>
          <p:spPr>
            <a:xfrm>
              <a:off x="2450306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527CDFB-D13B-48AF-94B7-9BE439C9724F}"/>
                </a:ext>
              </a:extLst>
            </p:cNvPr>
            <p:cNvCxnSpPr/>
            <p:nvPr/>
          </p:nvCxnSpPr>
          <p:spPr>
            <a:xfrm>
              <a:off x="2378869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C8513DB-6B64-4525-B4BA-C95F4EE0F4DC}"/>
                </a:ext>
              </a:extLst>
            </p:cNvPr>
            <p:cNvCxnSpPr/>
            <p:nvPr/>
          </p:nvCxnSpPr>
          <p:spPr>
            <a:xfrm>
              <a:off x="2305051" y="126920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1611356-A538-4DD4-AFEC-C7F009BF9AA4}"/>
                </a:ext>
              </a:extLst>
            </p:cNvPr>
            <p:cNvCxnSpPr/>
            <p:nvPr/>
          </p:nvCxnSpPr>
          <p:spPr>
            <a:xfrm>
              <a:off x="2235994" y="1269207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7C77523-1C8D-41C8-9BC0-48BC254642D8}"/>
                </a:ext>
              </a:extLst>
            </p:cNvPr>
            <p:cNvCxnSpPr/>
            <p:nvPr/>
          </p:nvCxnSpPr>
          <p:spPr>
            <a:xfrm>
              <a:off x="2157413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698BCF8-47B0-4072-868E-26D4ED65F3BD}"/>
                </a:ext>
              </a:extLst>
            </p:cNvPr>
            <p:cNvCxnSpPr/>
            <p:nvPr/>
          </p:nvCxnSpPr>
          <p:spPr>
            <a:xfrm>
              <a:off x="2090738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79876FF-608A-4909-BE5B-4FBB719976EC}"/>
                </a:ext>
              </a:extLst>
            </p:cNvPr>
            <p:cNvCxnSpPr/>
            <p:nvPr/>
          </p:nvCxnSpPr>
          <p:spPr>
            <a:xfrm>
              <a:off x="2019301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393C25E-D26B-48C7-8531-7116E7AA460F}"/>
                </a:ext>
              </a:extLst>
            </p:cNvPr>
            <p:cNvCxnSpPr/>
            <p:nvPr/>
          </p:nvCxnSpPr>
          <p:spPr>
            <a:xfrm>
              <a:off x="1947863" y="1259681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EB5D136-8B64-4323-AE35-A1C8A9B42523}"/>
                </a:ext>
              </a:extLst>
            </p:cNvPr>
            <p:cNvSpPr/>
            <p:nvPr/>
          </p:nvSpPr>
          <p:spPr>
            <a:xfrm>
              <a:off x="1793081" y="1262023"/>
              <a:ext cx="1443038" cy="144339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F1D7CA2-1261-4712-A207-A734809F2AC3}"/>
              </a:ext>
            </a:extLst>
          </p:cNvPr>
          <p:cNvCxnSpPr/>
          <p:nvPr/>
        </p:nvCxnSpPr>
        <p:spPr>
          <a:xfrm flipV="1">
            <a:off x="710360" y="2259550"/>
            <a:ext cx="1639875" cy="566777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D99718A-38E2-4A68-8914-F506EBC59C90}"/>
              </a:ext>
            </a:extLst>
          </p:cNvPr>
          <p:cNvCxnSpPr>
            <a:cxnSpLocks/>
          </p:cNvCxnSpPr>
          <p:nvPr/>
        </p:nvCxnSpPr>
        <p:spPr>
          <a:xfrm flipH="1">
            <a:off x="3432148" y="1799831"/>
            <a:ext cx="559220" cy="0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343F1EEF-CCC2-49AA-84CA-29D83FF1261C}"/>
              </a:ext>
            </a:extLst>
          </p:cNvPr>
          <p:cNvSpPr txBox="1"/>
          <p:nvPr/>
        </p:nvSpPr>
        <p:spPr>
          <a:xfrm>
            <a:off x="1624761" y="3158836"/>
            <a:ext cx="1398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vertical metal wire grid</a:t>
            </a:r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844C3EB-0270-4998-9923-6C723A4FD478}"/>
              </a:ext>
            </a:extLst>
          </p:cNvPr>
          <p:cNvSpPr txBox="1"/>
          <p:nvPr/>
        </p:nvSpPr>
        <p:spPr>
          <a:xfrm>
            <a:off x="3075486" y="1995054"/>
            <a:ext cx="19648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transmitted </a:t>
            </a:r>
            <a:r>
              <a:rPr lang="en-AU" sz="1600" dirty="0">
                <a:solidFill>
                  <a:srgbClr val="7030A0"/>
                </a:solidFill>
              </a:rPr>
              <a:t>electric field vector </a:t>
            </a:r>
            <a:r>
              <a:rPr lang="en-AU" sz="1600" dirty="0"/>
              <a:t>is linearly polarized in the horizontal plane (XZ plane) </a:t>
            </a:r>
            <a:endParaRPr lang="en-US" sz="16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1966B40-A9D0-42D0-820B-8E6E2EBB4792}"/>
              </a:ext>
            </a:extLst>
          </p:cNvPr>
          <p:cNvSpPr txBox="1"/>
          <p:nvPr/>
        </p:nvSpPr>
        <p:spPr>
          <a:xfrm>
            <a:off x="1285954" y="1338854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X</a:t>
            </a:r>
            <a:endParaRPr lang="en-US" sz="16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AD0ECA0-72E0-4BB9-B120-8554C7179D82}"/>
              </a:ext>
            </a:extLst>
          </p:cNvPr>
          <p:cNvGrpSpPr/>
          <p:nvPr/>
        </p:nvGrpSpPr>
        <p:grpSpPr>
          <a:xfrm>
            <a:off x="605821" y="4875541"/>
            <a:ext cx="840090" cy="832534"/>
            <a:chOff x="817418" y="711620"/>
            <a:chExt cx="840090" cy="832534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3D2D369-132D-4796-821E-F90F62A05AA0}"/>
                </a:ext>
              </a:extLst>
            </p:cNvPr>
            <p:cNvCxnSpPr/>
            <p:nvPr/>
          </p:nvCxnSpPr>
          <p:spPr>
            <a:xfrm>
              <a:off x="817418" y="711620"/>
              <a:ext cx="0" cy="831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7DA27CF-CDE7-48B1-BD56-01A433379FD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241872" y="1128517"/>
              <a:ext cx="0" cy="831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7FAD54E-594E-4A83-96C9-0E0664442159}"/>
              </a:ext>
            </a:extLst>
          </p:cNvPr>
          <p:cNvCxnSpPr>
            <a:cxnSpLocks/>
          </p:cNvCxnSpPr>
          <p:nvPr/>
        </p:nvCxnSpPr>
        <p:spPr>
          <a:xfrm flipH="1">
            <a:off x="611981" y="4995863"/>
            <a:ext cx="514351" cy="709612"/>
          </a:xfrm>
          <a:prstGeom prst="straightConnector1">
            <a:avLst/>
          </a:prstGeom>
          <a:ln w="28575">
            <a:solidFill>
              <a:srgbClr val="7030A0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B460166-5217-4C5A-9138-5FB971C4A896}"/>
              </a:ext>
            </a:extLst>
          </p:cNvPr>
          <p:cNvSpPr/>
          <p:nvPr/>
        </p:nvSpPr>
        <p:spPr>
          <a:xfrm>
            <a:off x="604561" y="4987636"/>
            <a:ext cx="528993" cy="724983"/>
          </a:xfrm>
          <a:prstGeom prst="rect">
            <a:avLst/>
          </a:prstGeom>
          <a:noFill/>
          <a:ln w="31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E4BB19F-C631-4B65-8AC3-47FE92F82156}"/>
              </a:ext>
            </a:extLst>
          </p:cNvPr>
          <p:cNvCxnSpPr>
            <a:cxnSpLocks/>
          </p:cNvCxnSpPr>
          <p:nvPr/>
        </p:nvCxnSpPr>
        <p:spPr>
          <a:xfrm flipH="1">
            <a:off x="591519" y="5713111"/>
            <a:ext cx="549100" cy="0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F66A797-E15D-498E-9C76-3DFF62793DB5}"/>
              </a:ext>
            </a:extLst>
          </p:cNvPr>
          <p:cNvCxnSpPr>
            <a:cxnSpLocks/>
          </p:cNvCxnSpPr>
          <p:nvPr/>
        </p:nvCxnSpPr>
        <p:spPr>
          <a:xfrm>
            <a:off x="602595" y="4991100"/>
            <a:ext cx="0" cy="725945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D3CAC4-652C-4F12-8A48-77FF33E17E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3304542"/>
              </p:ext>
            </p:extLst>
          </p:nvPr>
        </p:nvGraphicFramePr>
        <p:xfrm>
          <a:off x="342310" y="6159527"/>
          <a:ext cx="12192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6" name="Equation" r:id="rId3" imgW="1218960" imgH="330120" progId="Equation.DSMT4">
                  <p:embed/>
                </p:oleObj>
              </mc:Choice>
              <mc:Fallback>
                <p:oleObj name="Equation" r:id="rId3" imgW="121896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2310" y="6159527"/>
                        <a:ext cx="12192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62">
            <a:extLst>
              <a:ext uri="{FF2B5EF4-FFF2-40B4-BE49-F238E27FC236}">
                <a16:creationId xmlns:a16="http://schemas.microsoft.com/office/drawing/2014/main" id="{65AD4CEA-7D1A-4A53-82B6-23B44718D1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1422043"/>
              </p:ext>
            </p:extLst>
          </p:nvPr>
        </p:nvGraphicFramePr>
        <p:xfrm>
          <a:off x="1198418" y="4829490"/>
          <a:ext cx="1905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7" name="Equation" r:id="rId5" imgW="190440" imgH="241200" progId="Equation.DSMT4">
                  <p:embed/>
                </p:oleObj>
              </mc:Choice>
              <mc:Fallback>
                <p:oleObj name="Equation" r:id="rId5" imgW="190440" imgH="241200" progId="Equation.DSMT4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D3CAC4-652C-4F12-8A48-77FF33E17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98418" y="4829490"/>
                        <a:ext cx="1905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39554198-4F76-4DC8-BB1A-A1C483EF48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1424964"/>
              </p:ext>
            </p:extLst>
          </p:nvPr>
        </p:nvGraphicFramePr>
        <p:xfrm>
          <a:off x="1060674" y="5730784"/>
          <a:ext cx="3429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8" name="Equation" r:id="rId7" imgW="342720" imgH="330120" progId="Equation.DSMT4">
                  <p:embed/>
                </p:oleObj>
              </mc:Choice>
              <mc:Fallback>
                <p:oleObj name="Equation" r:id="rId7" imgW="342720" imgH="330120" progId="Equation.DSMT4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D3CAC4-652C-4F12-8A48-77FF33E17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60674" y="5730784"/>
                        <a:ext cx="3429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5" name="Object 64">
            <a:extLst>
              <a:ext uri="{FF2B5EF4-FFF2-40B4-BE49-F238E27FC236}">
                <a16:creationId xmlns:a16="http://schemas.microsoft.com/office/drawing/2014/main" id="{138014F9-A2DD-4ADB-82CF-5359BE5375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9517983"/>
              </p:ext>
            </p:extLst>
          </p:nvPr>
        </p:nvGraphicFramePr>
        <p:xfrm>
          <a:off x="143845" y="4929135"/>
          <a:ext cx="3937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9" name="Equation" r:id="rId9" imgW="393480" imgH="330120" progId="Equation.DSMT4">
                  <p:embed/>
                </p:oleObj>
              </mc:Choice>
              <mc:Fallback>
                <p:oleObj name="Equation" r:id="rId9" imgW="393480" imgH="330120" progId="Equation.DSMT4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D3CAC4-652C-4F12-8A48-77FF33E17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3845" y="4929135"/>
                        <a:ext cx="3937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D77194D-1949-4061-92CD-52ADC54B7E02}"/>
              </a:ext>
            </a:extLst>
          </p:cNvPr>
          <p:cNvCxnSpPr/>
          <p:nvPr/>
        </p:nvCxnSpPr>
        <p:spPr>
          <a:xfrm>
            <a:off x="665018" y="559220"/>
            <a:ext cx="0" cy="8312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CFB7C2-3443-4290-82E2-5E2DBA7256AF}"/>
              </a:ext>
            </a:extLst>
          </p:cNvPr>
          <p:cNvCxnSpPr>
            <a:cxnSpLocks/>
          </p:cNvCxnSpPr>
          <p:nvPr/>
        </p:nvCxnSpPr>
        <p:spPr>
          <a:xfrm rot="16200000">
            <a:off x="1089472" y="976117"/>
            <a:ext cx="0" cy="8312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5AB8FF3-97A8-4340-A37A-39A97DDEE011}"/>
              </a:ext>
            </a:extLst>
          </p:cNvPr>
          <p:cNvCxnSpPr>
            <a:cxnSpLocks/>
          </p:cNvCxnSpPr>
          <p:nvPr/>
        </p:nvCxnSpPr>
        <p:spPr>
          <a:xfrm flipH="1">
            <a:off x="98241" y="1103326"/>
            <a:ext cx="1473621" cy="4609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0F6E872D-C26D-42F3-AABF-B23B06A2B332}"/>
              </a:ext>
            </a:extLst>
          </p:cNvPr>
          <p:cNvSpPr txBox="1"/>
          <p:nvPr/>
        </p:nvSpPr>
        <p:spPr>
          <a:xfrm>
            <a:off x="377851" y="491207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Y</a:t>
            </a:r>
            <a:endParaRPr lang="en-US" sz="16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F5B2F96-2ACD-4392-A83C-C8CA28E44BCC}"/>
              </a:ext>
            </a:extLst>
          </p:cNvPr>
          <p:cNvSpPr txBox="1"/>
          <p:nvPr/>
        </p:nvSpPr>
        <p:spPr>
          <a:xfrm>
            <a:off x="1285954" y="1338854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X</a:t>
            </a:r>
            <a:endParaRPr lang="en-US" sz="16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C12FBF7-97CD-4070-8505-C3E958E327BF}"/>
              </a:ext>
            </a:extLst>
          </p:cNvPr>
          <p:cNvSpPr txBox="1"/>
          <p:nvPr/>
        </p:nvSpPr>
        <p:spPr>
          <a:xfrm>
            <a:off x="1559266" y="932033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Z</a:t>
            </a:r>
            <a:endParaRPr lang="en-US" sz="1600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21C133D0-705C-434F-980C-1E592C8203F5}"/>
              </a:ext>
            </a:extLst>
          </p:cNvPr>
          <p:cNvCxnSpPr/>
          <p:nvPr/>
        </p:nvCxnSpPr>
        <p:spPr>
          <a:xfrm>
            <a:off x="649904" y="1390493"/>
            <a:ext cx="468536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9AFB8FAA-A966-45F8-8113-519D427B504F}"/>
              </a:ext>
            </a:extLst>
          </p:cNvPr>
          <p:cNvCxnSpPr>
            <a:cxnSpLocks/>
          </p:cNvCxnSpPr>
          <p:nvPr/>
        </p:nvCxnSpPr>
        <p:spPr>
          <a:xfrm rot="16200000" flipV="1">
            <a:off x="432010" y="1157485"/>
            <a:ext cx="468536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FD23D19-239D-42A1-8BBC-A2E109FA6354}"/>
              </a:ext>
            </a:extLst>
          </p:cNvPr>
          <p:cNvCxnSpPr>
            <a:cxnSpLocks/>
          </p:cNvCxnSpPr>
          <p:nvPr/>
        </p:nvCxnSpPr>
        <p:spPr>
          <a:xfrm flipV="1">
            <a:off x="672575" y="1201567"/>
            <a:ext cx="612119" cy="188926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5" name="Object 74">
            <a:extLst>
              <a:ext uri="{FF2B5EF4-FFF2-40B4-BE49-F238E27FC236}">
                <a16:creationId xmlns:a16="http://schemas.microsoft.com/office/drawing/2014/main" id="{EE2097F5-797B-473F-AFEA-EB177A0A1C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6497340"/>
              </p:ext>
            </p:extLst>
          </p:nvPr>
        </p:nvGraphicFramePr>
        <p:xfrm>
          <a:off x="815989" y="1433828"/>
          <a:ext cx="1270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10" name="Equation" r:id="rId11" imgW="126720" imgH="253800" progId="Equation.DSMT4">
                  <p:embed/>
                </p:oleObj>
              </mc:Choice>
              <mc:Fallback>
                <p:oleObj name="Equation" r:id="rId11" imgW="126720" imgH="253800" progId="Equation.DSMT4">
                  <p:embed/>
                  <p:pic>
                    <p:nvPicPr>
                      <p:cNvPr id="69" name="Object 68">
                        <a:extLst>
                          <a:ext uri="{FF2B5EF4-FFF2-40B4-BE49-F238E27FC236}">
                            <a16:creationId xmlns:a16="http://schemas.microsoft.com/office/drawing/2014/main" id="{61DB762C-9F56-41F6-B481-50E221CDA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15989" y="1433828"/>
                        <a:ext cx="1270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" name="Object 75">
            <a:extLst>
              <a:ext uri="{FF2B5EF4-FFF2-40B4-BE49-F238E27FC236}">
                <a16:creationId xmlns:a16="http://schemas.microsoft.com/office/drawing/2014/main" id="{640D0FEB-FB82-4344-85A4-3AD6492718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0991417"/>
              </p:ext>
            </p:extLst>
          </p:nvPr>
        </p:nvGraphicFramePr>
        <p:xfrm>
          <a:off x="380095" y="953800"/>
          <a:ext cx="1524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11" name="Equation" r:id="rId13" imgW="152280" imgH="291960" progId="Equation.DSMT4">
                  <p:embed/>
                </p:oleObj>
              </mc:Choice>
              <mc:Fallback>
                <p:oleObj name="Equation" r:id="rId13" imgW="152280" imgH="291960" progId="Equation.DSMT4">
                  <p:embed/>
                  <p:pic>
                    <p:nvPicPr>
                      <p:cNvPr id="71" name="Object 70">
                        <a:extLst>
                          <a:ext uri="{FF2B5EF4-FFF2-40B4-BE49-F238E27FC236}">
                            <a16:creationId xmlns:a16="http://schemas.microsoft.com/office/drawing/2014/main" id="{58AC98DD-F429-47A5-9185-1D31A83E3B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80095" y="953800"/>
                        <a:ext cx="1524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" name="Object 76">
            <a:extLst>
              <a:ext uri="{FF2B5EF4-FFF2-40B4-BE49-F238E27FC236}">
                <a16:creationId xmlns:a16="http://schemas.microsoft.com/office/drawing/2014/main" id="{E6F6FADB-2DD3-44CA-8712-16A834C669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4614557"/>
              </p:ext>
            </p:extLst>
          </p:nvPr>
        </p:nvGraphicFramePr>
        <p:xfrm>
          <a:off x="1039432" y="930302"/>
          <a:ext cx="1524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12" name="Equation" r:id="rId15" imgW="152280" imgH="266400" progId="Equation.DSMT4">
                  <p:embed/>
                </p:oleObj>
              </mc:Choice>
              <mc:Fallback>
                <p:oleObj name="Equation" r:id="rId15" imgW="152280" imgH="266400" progId="Equation.DSMT4">
                  <p:embed/>
                  <p:pic>
                    <p:nvPicPr>
                      <p:cNvPr id="72" name="Object 71">
                        <a:extLst>
                          <a:ext uri="{FF2B5EF4-FFF2-40B4-BE49-F238E27FC236}">
                            <a16:creationId xmlns:a16="http://schemas.microsoft.com/office/drawing/2014/main" id="{C91F17DF-C037-451E-A20A-71C9B89001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39432" y="930302"/>
                        <a:ext cx="1524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10754866-2E8F-4D7D-96E8-A15F173BFB6B}"/>
              </a:ext>
            </a:extLst>
          </p:cNvPr>
          <p:cNvCxnSpPr>
            <a:cxnSpLocks/>
          </p:cNvCxnSpPr>
          <p:nvPr/>
        </p:nvCxnSpPr>
        <p:spPr>
          <a:xfrm>
            <a:off x="2500667" y="4833662"/>
            <a:ext cx="0" cy="725945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Object 78">
            <a:extLst>
              <a:ext uri="{FF2B5EF4-FFF2-40B4-BE49-F238E27FC236}">
                <a16:creationId xmlns:a16="http://schemas.microsoft.com/office/drawing/2014/main" id="{6297F697-347F-4168-8924-EF1FA83C04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1172172"/>
              </p:ext>
            </p:extLst>
          </p:nvPr>
        </p:nvGraphicFramePr>
        <p:xfrm>
          <a:off x="2130425" y="5051425"/>
          <a:ext cx="6858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13" name="Equation" r:id="rId17" imgW="685800" imgH="330120" progId="Equation.DSMT4">
                  <p:embed/>
                </p:oleObj>
              </mc:Choice>
              <mc:Fallback>
                <p:oleObj name="Equation" r:id="rId17" imgW="685800" imgH="330120" progId="Equation.DSMT4">
                  <p:embed/>
                  <p:pic>
                    <p:nvPicPr>
                      <p:cNvPr id="65" name="Object 64">
                        <a:extLst>
                          <a:ext uri="{FF2B5EF4-FFF2-40B4-BE49-F238E27FC236}">
                            <a16:creationId xmlns:a16="http://schemas.microsoft.com/office/drawing/2014/main" id="{138014F9-A2DD-4ADB-82CF-5359BE5375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130425" y="5051425"/>
                        <a:ext cx="6858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9" name="TextBox 58">
            <a:extLst>
              <a:ext uri="{FF2B5EF4-FFF2-40B4-BE49-F238E27FC236}">
                <a16:creationId xmlns:a16="http://schemas.microsoft.com/office/drawing/2014/main" id="{5048B982-7764-46EE-B518-D8D67F17AC4E}"/>
              </a:ext>
            </a:extLst>
          </p:cNvPr>
          <p:cNvSpPr txBox="1"/>
          <p:nvPr/>
        </p:nvSpPr>
        <p:spPr>
          <a:xfrm>
            <a:off x="1942157" y="5577084"/>
            <a:ext cx="14811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vertical component absorbed</a:t>
            </a:r>
            <a:endParaRPr lang="en-US" sz="1600" dirty="0"/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8EAEACE0-7C51-4588-B62B-1FF4D671C120}"/>
              </a:ext>
            </a:extLst>
          </p:cNvPr>
          <p:cNvCxnSpPr>
            <a:cxnSpLocks/>
          </p:cNvCxnSpPr>
          <p:nvPr/>
        </p:nvCxnSpPr>
        <p:spPr>
          <a:xfrm flipH="1">
            <a:off x="3645817" y="5223164"/>
            <a:ext cx="549100" cy="0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8DF7E61-2399-4AAC-9BC7-51BB8E6ED8E6}"/>
              </a:ext>
            </a:extLst>
          </p:cNvPr>
          <p:cNvSpPr txBox="1"/>
          <p:nvPr/>
        </p:nvSpPr>
        <p:spPr>
          <a:xfrm>
            <a:off x="3454820" y="5321404"/>
            <a:ext cx="14811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only horizontal component is transmitted</a:t>
            </a:r>
            <a:endParaRPr lang="en-US" sz="1600" dirty="0"/>
          </a:p>
        </p:txBody>
      </p:sp>
      <p:graphicFrame>
        <p:nvGraphicFramePr>
          <p:cNvPr id="82" name="Object 81">
            <a:extLst>
              <a:ext uri="{FF2B5EF4-FFF2-40B4-BE49-F238E27FC236}">
                <a16:creationId xmlns:a16="http://schemas.microsoft.com/office/drawing/2014/main" id="{276C1C77-AB4C-468E-AB58-DB9AB403CC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9460622"/>
              </p:ext>
            </p:extLst>
          </p:nvPr>
        </p:nvGraphicFramePr>
        <p:xfrm>
          <a:off x="3737120" y="4832757"/>
          <a:ext cx="3429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14" name="Equation" r:id="rId19" imgW="342720" imgH="330120" progId="Equation.DSMT4">
                  <p:embed/>
                </p:oleObj>
              </mc:Choice>
              <mc:Fallback>
                <p:oleObj name="Equation" r:id="rId19" imgW="342720" imgH="330120" progId="Equation.DSMT4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39554198-4F76-4DC8-BB1A-A1C483EF48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37120" y="4832757"/>
                        <a:ext cx="3429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2033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4592D3BF-D84A-4B1B-A6D6-A21B45FD7FA5}"/>
              </a:ext>
            </a:extLst>
          </p:cNvPr>
          <p:cNvSpPr txBox="1"/>
          <p:nvPr/>
        </p:nvSpPr>
        <p:spPr>
          <a:xfrm>
            <a:off x="3695385" y="52899"/>
            <a:ext cx="1344928" cy="7386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1400" dirty="0">
                <a:solidFill>
                  <a:srgbClr val="00B050"/>
                </a:solidFill>
              </a:rPr>
              <a:t>light intensity detected by a photocell</a:t>
            </a:r>
            <a:endParaRPr lang="en-US" sz="1400" dirty="0">
              <a:solidFill>
                <a:srgbClr val="00B050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5F86B37-3AAB-42A1-B9FF-E87DEE52E30E}"/>
              </a:ext>
            </a:extLst>
          </p:cNvPr>
          <p:cNvGrpSpPr/>
          <p:nvPr/>
        </p:nvGrpSpPr>
        <p:grpSpPr>
          <a:xfrm rot="16200000">
            <a:off x="1095769" y="2199095"/>
            <a:ext cx="944629" cy="780440"/>
            <a:chOff x="1793081" y="1259681"/>
            <a:chExt cx="1443038" cy="1447801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E563EF9-2E10-4AED-9356-C4B4A8BF0F02}"/>
                </a:ext>
              </a:extLst>
            </p:cNvPr>
            <p:cNvCxnSpPr/>
            <p:nvPr/>
          </p:nvCxnSpPr>
          <p:spPr>
            <a:xfrm>
              <a:off x="1874044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600E6AA-CB54-4994-A0CB-C39DDBA5C674}"/>
                </a:ext>
              </a:extLst>
            </p:cNvPr>
            <p:cNvCxnSpPr/>
            <p:nvPr/>
          </p:nvCxnSpPr>
          <p:spPr>
            <a:xfrm>
              <a:off x="3169444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C1F612F-FC16-42C5-9C7F-AA72D617DE22}"/>
                </a:ext>
              </a:extLst>
            </p:cNvPr>
            <p:cNvCxnSpPr/>
            <p:nvPr/>
          </p:nvCxnSpPr>
          <p:spPr>
            <a:xfrm>
              <a:off x="3093244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A84F21-FDE0-42F7-93E0-8FEA9E4432CB}"/>
                </a:ext>
              </a:extLst>
            </p:cNvPr>
            <p:cNvCxnSpPr/>
            <p:nvPr/>
          </p:nvCxnSpPr>
          <p:spPr>
            <a:xfrm>
              <a:off x="3024188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A5339D3-B561-4618-9CEA-22137BA4B6F2}"/>
                </a:ext>
              </a:extLst>
            </p:cNvPr>
            <p:cNvCxnSpPr/>
            <p:nvPr/>
          </p:nvCxnSpPr>
          <p:spPr>
            <a:xfrm>
              <a:off x="2955131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A567DE4-CA0B-4544-BD9C-02D760FE153E}"/>
                </a:ext>
              </a:extLst>
            </p:cNvPr>
            <p:cNvCxnSpPr/>
            <p:nvPr/>
          </p:nvCxnSpPr>
          <p:spPr>
            <a:xfrm>
              <a:off x="2881313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EE64542-4618-410D-9352-CDE4EF02929C}"/>
                </a:ext>
              </a:extLst>
            </p:cNvPr>
            <p:cNvCxnSpPr/>
            <p:nvPr/>
          </p:nvCxnSpPr>
          <p:spPr>
            <a:xfrm>
              <a:off x="2812257" y="126682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300AFFF-9694-4447-A47F-D8EDD5729F84}"/>
                </a:ext>
              </a:extLst>
            </p:cNvPr>
            <p:cNvCxnSpPr/>
            <p:nvPr/>
          </p:nvCxnSpPr>
          <p:spPr>
            <a:xfrm>
              <a:off x="2738438" y="1266825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90F90EA-8DA7-4A6D-94F1-18D735253F88}"/>
                </a:ext>
              </a:extLst>
            </p:cNvPr>
            <p:cNvCxnSpPr/>
            <p:nvPr/>
          </p:nvCxnSpPr>
          <p:spPr>
            <a:xfrm>
              <a:off x="2669381" y="1266825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A165085-6A11-4BED-AC05-6EAA2F5DB559}"/>
                </a:ext>
              </a:extLst>
            </p:cNvPr>
            <p:cNvCxnSpPr/>
            <p:nvPr/>
          </p:nvCxnSpPr>
          <p:spPr>
            <a:xfrm>
              <a:off x="2593182" y="126920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524FC3B-E584-4249-85C4-EB7ED635A040}"/>
                </a:ext>
              </a:extLst>
            </p:cNvPr>
            <p:cNvCxnSpPr/>
            <p:nvPr/>
          </p:nvCxnSpPr>
          <p:spPr>
            <a:xfrm>
              <a:off x="2519362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DE7950A-264B-4911-8ECF-2217C61AD51D}"/>
                </a:ext>
              </a:extLst>
            </p:cNvPr>
            <p:cNvCxnSpPr/>
            <p:nvPr/>
          </p:nvCxnSpPr>
          <p:spPr>
            <a:xfrm>
              <a:off x="2450306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527CDFB-D13B-48AF-94B7-9BE439C9724F}"/>
                </a:ext>
              </a:extLst>
            </p:cNvPr>
            <p:cNvCxnSpPr/>
            <p:nvPr/>
          </p:nvCxnSpPr>
          <p:spPr>
            <a:xfrm>
              <a:off x="2378869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C8513DB-6B64-4525-B4BA-C95F4EE0F4DC}"/>
                </a:ext>
              </a:extLst>
            </p:cNvPr>
            <p:cNvCxnSpPr/>
            <p:nvPr/>
          </p:nvCxnSpPr>
          <p:spPr>
            <a:xfrm>
              <a:off x="2305051" y="126920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1611356-A538-4DD4-AFEC-C7F009BF9AA4}"/>
                </a:ext>
              </a:extLst>
            </p:cNvPr>
            <p:cNvCxnSpPr/>
            <p:nvPr/>
          </p:nvCxnSpPr>
          <p:spPr>
            <a:xfrm>
              <a:off x="2235994" y="1269207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7C77523-1C8D-41C8-9BC0-48BC254642D8}"/>
                </a:ext>
              </a:extLst>
            </p:cNvPr>
            <p:cNvCxnSpPr/>
            <p:nvPr/>
          </p:nvCxnSpPr>
          <p:spPr>
            <a:xfrm>
              <a:off x="2157413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698BCF8-47B0-4072-868E-26D4ED65F3BD}"/>
                </a:ext>
              </a:extLst>
            </p:cNvPr>
            <p:cNvCxnSpPr/>
            <p:nvPr/>
          </p:nvCxnSpPr>
          <p:spPr>
            <a:xfrm>
              <a:off x="2090738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79876FF-608A-4909-BE5B-4FBB719976EC}"/>
                </a:ext>
              </a:extLst>
            </p:cNvPr>
            <p:cNvCxnSpPr/>
            <p:nvPr/>
          </p:nvCxnSpPr>
          <p:spPr>
            <a:xfrm>
              <a:off x="2019301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393C25E-D26B-48C7-8531-7116E7AA460F}"/>
                </a:ext>
              </a:extLst>
            </p:cNvPr>
            <p:cNvCxnSpPr/>
            <p:nvPr/>
          </p:nvCxnSpPr>
          <p:spPr>
            <a:xfrm>
              <a:off x="1947863" y="1259681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EB5D136-8B64-4323-AE35-A1C8A9B42523}"/>
                </a:ext>
              </a:extLst>
            </p:cNvPr>
            <p:cNvSpPr/>
            <p:nvPr/>
          </p:nvSpPr>
          <p:spPr>
            <a:xfrm>
              <a:off x="1793081" y="1262023"/>
              <a:ext cx="1443038" cy="144339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F1D7CA2-1261-4712-A207-A734809F2AC3}"/>
              </a:ext>
            </a:extLst>
          </p:cNvPr>
          <p:cNvCxnSpPr>
            <a:cxnSpLocks/>
          </p:cNvCxnSpPr>
          <p:nvPr/>
        </p:nvCxnSpPr>
        <p:spPr>
          <a:xfrm flipV="1">
            <a:off x="672575" y="2554274"/>
            <a:ext cx="914400" cy="294726"/>
          </a:xfrm>
          <a:prstGeom prst="line">
            <a:avLst/>
          </a:prstGeom>
          <a:ln w="1905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343F1EEF-CCC2-49AA-84CA-29D83FF1261C}"/>
              </a:ext>
            </a:extLst>
          </p:cNvPr>
          <p:cNvSpPr txBox="1"/>
          <p:nvPr/>
        </p:nvSpPr>
        <p:spPr>
          <a:xfrm>
            <a:off x="1007514" y="1730559"/>
            <a:ext cx="95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/>
              <a:t>Polariser</a:t>
            </a:r>
            <a:endParaRPr lang="en-US" sz="16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1966B40-A9D0-42D0-820B-8E6E2EBB4792}"/>
              </a:ext>
            </a:extLst>
          </p:cNvPr>
          <p:cNvSpPr txBox="1"/>
          <p:nvPr/>
        </p:nvSpPr>
        <p:spPr>
          <a:xfrm>
            <a:off x="1285954" y="1338854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X</a:t>
            </a:r>
            <a:endParaRPr lang="en-US" sz="1600" dirty="0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D77194D-1949-4061-92CD-52ADC54B7E02}"/>
              </a:ext>
            </a:extLst>
          </p:cNvPr>
          <p:cNvCxnSpPr/>
          <p:nvPr/>
        </p:nvCxnSpPr>
        <p:spPr>
          <a:xfrm>
            <a:off x="665018" y="559220"/>
            <a:ext cx="0" cy="8312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CFB7C2-3443-4290-82E2-5E2DBA7256AF}"/>
              </a:ext>
            </a:extLst>
          </p:cNvPr>
          <p:cNvCxnSpPr>
            <a:cxnSpLocks/>
          </p:cNvCxnSpPr>
          <p:nvPr/>
        </p:nvCxnSpPr>
        <p:spPr>
          <a:xfrm rot="16200000">
            <a:off x="1089472" y="976117"/>
            <a:ext cx="0" cy="8312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5AB8FF3-97A8-4340-A37A-39A97DDEE011}"/>
              </a:ext>
            </a:extLst>
          </p:cNvPr>
          <p:cNvCxnSpPr>
            <a:cxnSpLocks/>
          </p:cNvCxnSpPr>
          <p:nvPr/>
        </p:nvCxnSpPr>
        <p:spPr>
          <a:xfrm flipH="1">
            <a:off x="98241" y="1103326"/>
            <a:ext cx="1473621" cy="4609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0F6E872D-C26D-42F3-AABF-B23B06A2B332}"/>
              </a:ext>
            </a:extLst>
          </p:cNvPr>
          <p:cNvSpPr txBox="1"/>
          <p:nvPr/>
        </p:nvSpPr>
        <p:spPr>
          <a:xfrm>
            <a:off x="377851" y="491207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Y</a:t>
            </a:r>
            <a:endParaRPr lang="en-US" sz="16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F5B2F96-2ACD-4392-A83C-C8CA28E44BCC}"/>
              </a:ext>
            </a:extLst>
          </p:cNvPr>
          <p:cNvSpPr txBox="1"/>
          <p:nvPr/>
        </p:nvSpPr>
        <p:spPr>
          <a:xfrm>
            <a:off x="1285954" y="1338854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X</a:t>
            </a:r>
            <a:endParaRPr lang="en-US" sz="16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C12FBF7-97CD-4070-8505-C3E958E327BF}"/>
              </a:ext>
            </a:extLst>
          </p:cNvPr>
          <p:cNvSpPr txBox="1"/>
          <p:nvPr/>
        </p:nvSpPr>
        <p:spPr>
          <a:xfrm>
            <a:off x="1559266" y="932033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Z</a:t>
            </a:r>
            <a:endParaRPr lang="en-US" sz="1600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21C133D0-705C-434F-980C-1E592C8203F5}"/>
              </a:ext>
            </a:extLst>
          </p:cNvPr>
          <p:cNvCxnSpPr/>
          <p:nvPr/>
        </p:nvCxnSpPr>
        <p:spPr>
          <a:xfrm>
            <a:off x="649904" y="1390493"/>
            <a:ext cx="468536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9AFB8FAA-A966-45F8-8113-519D427B504F}"/>
              </a:ext>
            </a:extLst>
          </p:cNvPr>
          <p:cNvCxnSpPr>
            <a:cxnSpLocks/>
          </p:cNvCxnSpPr>
          <p:nvPr/>
        </p:nvCxnSpPr>
        <p:spPr>
          <a:xfrm rot="16200000" flipV="1">
            <a:off x="432010" y="1157485"/>
            <a:ext cx="468536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FD23D19-239D-42A1-8BBC-A2E109FA6354}"/>
              </a:ext>
            </a:extLst>
          </p:cNvPr>
          <p:cNvCxnSpPr>
            <a:cxnSpLocks/>
          </p:cNvCxnSpPr>
          <p:nvPr/>
        </p:nvCxnSpPr>
        <p:spPr>
          <a:xfrm flipV="1">
            <a:off x="672575" y="1201567"/>
            <a:ext cx="612119" cy="188926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5" name="Object 74">
            <a:extLst>
              <a:ext uri="{FF2B5EF4-FFF2-40B4-BE49-F238E27FC236}">
                <a16:creationId xmlns:a16="http://schemas.microsoft.com/office/drawing/2014/main" id="{EE2097F5-797B-473F-AFEA-EB177A0A1C1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15989" y="1433828"/>
          <a:ext cx="1270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98" name="Equation" r:id="rId3" imgW="126720" imgH="253800" progId="Equation.DSMT4">
                  <p:embed/>
                </p:oleObj>
              </mc:Choice>
              <mc:Fallback>
                <p:oleObj name="Equation" r:id="rId3" imgW="126720" imgH="253800" progId="Equation.DSMT4">
                  <p:embed/>
                  <p:pic>
                    <p:nvPicPr>
                      <p:cNvPr id="75" name="Object 74">
                        <a:extLst>
                          <a:ext uri="{FF2B5EF4-FFF2-40B4-BE49-F238E27FC236}">
                            <a16:creationId xmlns:a16="http://schemas.microsoft.com/office/drawing/2014/main" id="{EE2097F5-797B-473F-AFEA-EB177A0A1C1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5989" y="1433828"/>
                        <a:ext cx="1270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" name="Object 75">
            <a:extLst>
              <a:ext uri="{FF2B5EF4-FFF2-40B4-BE49-F238E27FC236}">
                <a16:creationId xmlns:a16="http://schemas.microsoft.com/office/drawing/2014/main" id="{640D0FEB-FB82-4344-85A4-3AD64927180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0095" y="953800"/>
          <a:ext cx="1524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99" name="Equation" r:id="rId5" imgW="152280" imgH="291960" progId="Equation.DSMT4">
                  <p:embed/>
                </p:oleObj>
              </mc:Choice>
              <mc:Fallback>
                <p:oleObj name="Equation" r:id="rId5" imgW="152280" imgH="291960" progId="Equation.DSMT4">
                  <p:embed/>
                  <p:pic>
                    <p:nvPicPr>
                      <p:cNvPr id="76" name="Object 75">
                        <a:extLst>
                          <a:ext uri="{FF2B5EF4-FFF2-40B4-BE49-F238E27FC236}">
                            <a16:creationId xmlns:a16="http://schemas.microsoft.com/office/drawing/2014/main" id="{640D0FEB-FB82-4344-85A4-3AD6492718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0095" y="953800"/>
                        <a:ext cx="1524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" name="Object 76">
            <a:extLst>
              <a:ext uri="{FF2B5EF4-FFF2-40B4-BE49-F238E27FC236}">
                <a16:creationId xmlns:a16="http://schemas.microsoft.com/office/drawing/2014/main" id="{E6F6FADB-2DD3-44CA-8712-16A834C669F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39432" y="930302"/>
          <a:ext cx="1524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00" name="Equation" r:id="rId7" imgW="152280" imgH="266400" progId="Equation.DSMT4">
                  <p:embed/>
                </p:oleObj>
              </mc:Choice>
              <mc:Fallback>
                <p:oleObj name="Equation" r:id="rId7" imgW="152280" imgH="266400" progId="Equation.DSMT4">
                  <p:embed/>
                  <p:pic>
                    <p:nvPicPr>
                      <p:cNvPr id="77" name="Object 76">
                        <a:extLst>
                          <a:ext uri="{FF2B5EF4-FFF2-40B4-BE49-F238E27FC236}">
                            <a16:creationId xmlns:a16="http://schemas.microsoft.com/office/drawing/2014/main" id="{E6F6FADB-2DD3-44CA-8712-16A834C669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39432" y="930302"/>
                        <a:ext cx="1524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2" name="Group 61">
            <a:extLst>
              <a:ext uri="{FF2B5EF4-FFF2-40B4-BE49-F238E27FC236}">
                <a16:creationId xmlns:a16="http://schemas.microsoft.com/office/drawing/2014/main" id="{9CB2992C-2996-4459-9DE4-4E8B2295FB8D}"/>
              </a:ext>
            </a:extLst>
          </p:cNvPr>
          <p:cNvGrpSpPr/>
          <p:nvPr/>
        </p:nvGrpSpPr>
        <p:grpSpPr>
          <a:xfrm>
            <a:off x="445864" y="2501375"/>
            <a:ext cx="400522" cy="687689"/>
            <a:chOff x="392965" y="2403133"/>
            <a:chExt cx="559220" cy="952185"/>
          </a:xfrm>
        </p:grpSpPr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BC0EC10A-AD93-4683-9E35-A0375FE1F2EE}"/>
                </a:ext>
              </a:extLst>
            </p:cNvPr>
            <p:cNvCxnSpPr>
              <a:cxnSpLocks/>
            </p:cNvCxnSpPr>
            <p:nvPr/>
          </p:nvCxnSpPr>
          <p:spPr>
            <a:xfrm>
              <a:off x="672575" y="2403133"/>
              <a:ext cx="0" cy="952185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A7EA6E83-00D5-452F-AECC-93FD6B75BD46}"/>
                </a:ext>
              </a:extLst>
            </p:cNvPr>
            <p:cNvCxnSpPr>
              <a:cxnSpLocks/>
            </p:cNvCxnSpPr>
            <p:nvPr/>
          </p:nvCxnSpPr>
          <p:spPr>
            <a:xfrm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D19142CA-6135-4B8A-AB04-6008DB1EB3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13D84C63-DBD1-46D4-8055-A94A46215B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965" y="2879226"/>
              <a:ext cx="559220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B24E24F-B113-4EF7-AE06-A746F111A981}"/>
              </a:ext>
            </a:extLst>
          </p:cNvPr>
          <p:cNvCxnSpPr>
            <a:stCxn id="24" idx="3"/>
            <a:endCxn id="24" idx="1"/>
          </p:cNvCxnSpPr>
          <p:nvPr/>
        </p:nvCxnSpPr>
        <p:spPr>
          <a:xfrm>
            <a:off x="1568158" y="2117000"/>
            <a:ext cx="0" cy="944629"/>
          </a:xfrm>
          <a:prstGeom prst="line">
            <a:avLst/>
          </a:prstGeom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7B3CAE13-5710-4A1B-B18D-B24807B1C05E}"/>
              </a:ext>
            </a:extLst>
          </p:cNvPr>
          <p:cNvSpPr txBox="1"/>
          <p:nvPr/>
        </p:nvSpPr>
        <p:spPr>
          <a:xfrm>
            <a:off x="1331297" y="3076968"/>
            <a:ext cx="11096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>
                <a:solidFill>
                  <a:srgbClr val="0000FF"/>
                </a:solidFill>
              </a:rPr>
              <a:t>Polarising axis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4DE070B-FE07-4964-8360-0F60044A807D}"/>
              </a:ext>
            </a:extLst>
          </p:cNvPr>
          <p:cNvSpPr txBox="1"/>
          <p:nvPr/>
        </p:nvSpPr>
        <p:spPr>
          <a:xfrm>
            <a:off x="60455" y="3257078"/>
            <a:ext cx="15491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rgbClr val="7030A0"/>
                </a:solidFill>
              </a:rPr>
              <a:t>electric field vectors </a:t>
            </a:r>
            <a:r>
              <a:rPr lang="en-AU" sz="1600" dirty="0"/>
              <a:t>for unpolarised beam</a:t>
            </a:r>
            <a:endParaRPr lang="en-US" sz="1600" dirty="0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DCFEFC72-CED6-4614-AC8B-2EBCD2530DF7}"/>
              </a:ext>
            </a:extLst>
          </p:cNvPr>
          <p:cNvGrpSpPr/>
          <p:nvPr/>
        </p:nvGrpSpPr>
        <p:grpSpPr>
          <a:xfrm>
            <a:off x="2818770" y="1367821"/>
            <a:ext cx="1088212" cy="1088212"/>
            <a:chOff x="3551801" y="2418248"/>
            <a:chExt cx="1088212" cy="108821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7B374AD-F47B-4861-9AC1-9A8BA42638C7}"/>
                </a:ext>
              </a:extLst>
            </p:cNvPr>
            <p:cNvGrpSpPr/>
            <p:nvPr/>
          </p:nvGrpSpPr>
          <p:grpSpPr>
            <a:xfrm>
              <a:off x="3551801" y="2418248"/>
              <a:ext cx="1088212" cy="1088212"/>
              <a:chOff x="3113494" y="2297336"/>
              <a:chExt cx="1088212" cy="1088212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030C4E4-DC70-47AF-83DA-D76FBB5B87DB}"/>
                  </a:ext>
                </a:extLst>
              </p:cNvPr>
              <p:cNvGrpSpPr/>
              <p:nvPr/>
            </p:nvGrpSpPr>
            <p:grpSpPr>
              <a:xfrm>
                <a:off x="3113494" y="2297336"/>
                <a:ext cx="1088212" cy="1088212"/>
                <a:chOff x="3113494" y="2297336"/>
                <a:chExt cx="1088212" cy="1088212"/>
              </a:xfrm>
            </p:grpSpPr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DF8F230C-CAF7-4299-9192-9E371E5A72CA}"/>
                    </a:ext>
                  </a:extLst>
                </p:cNvPr>
                <p:cNvSpPr/>
                <p:nvPr/>
              </p:nvSpPr>
              <p:spPr>
                <a:xfrm>
                  <a:off x="3113494" y="2297336"/>
                  <a:ext cx="1088212" cy="1088212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Oval 88">
                  <a:extLst>
                    <a:ext uri="{FF2B5EF4-FFF2-40B4-BE49-F238E27FC236}">
                      <a16:creationId xmlns:a16="http://schemas.microsoft.com/office/drawing/2014/main" id="{F00CACEC-A740-4782-A606-9E342E57AD3D}"/>
                    </a:ext>
                  </a:extLst>
                </p:cNvPr>
                <p:cNvSpPr/>
                <p:nvPr/>
              </p:nvSpPr>
              <p:spPr>
                <a:xfrm>
                  <a:off x="3137425" y="2328823"/>
                  <a:ext cx="1044000" cy="1044000"/>
                </a:xfrm>
                <a:prstGeom prst="ellipse">
                  <a:avLst/>
                </a:prstGeom>
                <a:noFill/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BFF683EF-D635-49D8-B2AB-F8DF19EBAF42}"/>
                  </a:ext>
                </a:extLst>
              </p:cNvPr>
              <p:cNvCxnSpPr>
                <a:stCxn id="89" idx="1"/>
                <a:endCxn id="89" idx="5"/>
              </p:cNvCxnSpPr>
              <p:nvPr/>
            </p:nvCxnSpPr>
            <p:spPr>
              <a:xfrm>
                <a:off x="3290315" y="2481713"/>
                <a:ext cx="738220" cy="73822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4EF783FA-21D1-4D7D-B718-A24FB5D99D66}"/>
                  </a:ext>
                </a:extLst>
              </p:cNvPr>
              <p:cNvCxnSpPr/>
              <p:nvPr/>
            </p:nvCxnSpPr>
            <p:spPr>
              <a:xfrm>
                <a:off x="3367145" y="2407402"/>
                <a:ext cx="720000" cy="72000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A6281310-E0E5-401D-82CC-9F077DE04114}"/>
                  </a:ext>
                </a:extLst>
              </p:cNvPr>
              <p:cNvCxnSpPr/>
              <p:nvPr/>
            </p:nvCxnSpPr>
            <p:spPr>
              <a:xfrm>
                <a:off x="3209707" y="2559802"/>
                <a:ext cx="720000" cy="72000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2A4E6F2B-0778-421C-A12A-1EEC06D57FA3}"/>
                  </a:ext>
                </a:extLst>
              </p:cNvPr>
              <p:cNvCxnSpPr/>
              <p:nvPr/>
            </p:nvCxnSpPr>
            <p:spPr>
              <a:xfrm>
                <a:off x="3158067" y="2681975"/>
                <a:ext cx="648000" cy="64800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A786A55A-FDFE-48B6-A615-B848032B4DB0}"/>
                  </a:ext>
                </a:extLst>
              </p:cNvPr>
              <p:cNvCxnSpPr/>
              <p:nvPr/>
            </p:nvCxnSpPr>
            <p:spPr>
              <a:xfrm>
                <a:off x="3484279" y="2365839"/>
                <a:ext cx="648000" cy="64800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5CB5986E-18BD-4FD2-966B-93C10FB7DA70}"/>
                  </a:ext>
                </a:extLst>
              </p:cNvPr>
              <p:cNvCxnSpPr/>
              <p:nvPr/>
            </p:nvCxnSpPr>
            <p:spPr>
              <a:xfrm>
                <a:off x="3591336" y="2321756"/>
                <a:ext cx="576000" cy="57600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A2949125-1F50-4FFE-BE64-1F49865EF3FB}"/>
                  </a:ext>
                </a:extLst>
              </p:cNvPr>
              <p:cNvCxnSpPr/>
              <p:nvPr/>
            </p:nvCxnSpPr>
            <p:spPr>
              <a:xfrm>
                <a:off x="3139174" y="2806665"/>
                <a:ext cx="576000" cy="57600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5DD304B1-059C-4520-B40D-7FF8A598B07E}"/>
                  </a:ext>
                </a:extLst>
              </p:cNvPr>
              <p:cNvCxnSpPr/>
              <p:nvPr/>
            </p:nvCxnSpPr>
            <p:spPr>
              <a:xfrm>
                <a:off x="3132876" y="2959065"/>
                <a:ext cx="396000" cy="39600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B267067C-30AA-4DA2-8288-9AE2D3195C0D}"/>
                  </a:ext>
                </a:extLst>
              </p:cNvPr>
              <p:cNvCxnSpPr/>
              <p:nvPr/>
            </p:nvCxnSpPr>
            <p:spPr>
              <a:xfrm>
                <a:off x="3761368" y="2333091"/>
                <a:ext cx="396000" cy="39600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0828676-C739-41E5-8BE2-C039697CA3C0}"/>
                </a:ext>
              </a:extLst>
            </p:cNvPr>
            <p:cNvCxnSpPr>
              <a:cxnSpLocks/>
              <a:stCxn id="89" idx="7"/>
            </p:cNvCxnSpPr>
            <p:nvPr/>
          </p:nvCxnSpPr>
          <p:spPr>
            <a:xfrm flipH="1">
              <a:off x="3715612" y="2602625"/>
              <a:ext cx="751230" cy="762544"/>
            </a:xfrm>
            <a:prstGeom prst="line">
              <a:avLst/>
            </a:prstGeom>
            <a:ln w="28575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1C29FDBA-9059-45A5-9EDF-0B78EA3C0B14}"/>
              </a:ext>
            </a:extLst>
          </p:cNvPr>
          <p:cNvCxnSpPr>
            <a:cxnSpLocks/>
          </p:cNvCxnSpPr>
          <p:nvPr/>
        </p:nvCxnSpPr>
        <p:spPr>
          <a:xfrm flipV="1">
            <a:off x="3462377" y="1337593"/>
            <a:ext cx="1351448" cy="560481"/>
          </a:xfrm>
          <a:prstGeom prst="straightConnector1">
            <a:avLst/>
          </a:prstGeom>
          <a:ln w="1905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C21AB81-F35C-4D55-A280-F98B0EE4853F}"/>
              </a:ext>
            </a:extLst>
          </p:cNvPr>
          <p:cNvCxnSpPr>
            <a:cxnSpLocks/>
          </p:cNvCxnSpPr>
          <p:nvPr/>
        </p:nvCxnSpPr>
        <p:spPr>
          <a:xfrm flipV="1">
            <a:off x="1972384" y="1889256"/>
            <a:ext cx="1413163" cy="536550"/>
          </a:xfrm>
          <a:prstGeom prst="straightConnector1">
            <a:avLst/>
          </a:prstGeom>
          <a:ln w="1905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E1BAE8F-15C5-4BE4-AD4A-6FC8C9B47767}"/>
              </a:ext>
            </a:extLst>
          </p:cNvPr>
          <p:cNvGrpSpPr/>
          <p:nvPr/>
        </p:nvGrpSpPr>
        <p:grpSpPr>
          <a:xfrm>
            <a:off x="4194148" y="921957"/>
            <a:ext cx="584411" cy="675096"/>
            <a:chOff x="817418" y="711620"/>
            <a:chExt cx="840090" cy="832534"/>
          </a:xfrm>
        </p:grpSpPr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49E2A3F-3FE6-4DAE-82B6-D60C3EBBD2A1}"/>
                </a:ext>
              </a:extLst>
            </p:cNvPr>
            <p:cNvCxnSpPr/>
            <p:nvPr/>
          </p:nvCxnSpPr>
          <p:spPr>
            <a:xfrm>
              <a:off x="817418" y="711620"/>
              <a:ext cx="0" cy="831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3DDE99B-B285-47BC-ADF1-993AEAFD804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241872" y="1128517"/>
              <a:ext cx="0" cy="831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1DC01789-D486-4698-97DB-C1134004C751}"/>
              </a:ext>
            </a:extLst>
          </p:cNvPr>
          <p:cNvCxnSpPr>
            <a:cxnSpLocks/>
          </p:cNvCxnSpPr>
          <p:nvPr/>
        </p:nvCxnSpPr>
        <p:spPr>
          <a:xfrm flipH="1">
            <a:off x="4201707" y="1095768"/>
            <a:ext cx="476092" cy="483649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24F83AE-799A-4D1F-A839-470EDCDB8C00}"/>
              </a:ext>
            </a:extLst>
          </p:cNvPr>
          <p:cNvCxnSpPr>
            <a:cxnSpLocks/>
          </p:cNvCxnSpPr>
          <p:nvPr/>
        </p:nvCxnSpPr>
        <p:spPr>
          <a:xfrm>
            <a:off x="2476997" y="1715445"/>
            <a:ext cx="0" cy="520898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7F5E3001-73D8-442A-A2FB-45B74F10EE20}"/>
              </a:ext>
            </a:extLst>
          </p:cNvPr>
          <p:cNvGrpSpPr/>
          <p:nvPr/>
        </p:nvGrpSpPr>
        <p:grpSpPr>
          <a:xfrm>
            <a:off x="2971169" y="2608433"/>
            <a:ext cx="584411" cy="675096"/>
            <a:chOff x="817418" y="711620"/>
            <a:chExt cx="840090" cy="832534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0537798-1086-4EC3-9BFE-60A8AD453996}"/>
                </a:ext>
              </a:extLst>
            </p:cNvPr>
            <p:cNvCxnSpPr/>
            <p:nvPr/>
          </p:nvCxnSpPr>
          <p:spPr>
            <a:xfrm>
              <a:off x="817418" y="711620"/>
              <a:ext cx="0" cy="831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A899E7D-09ED-49D7-AB6C-3CE0D2C4453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241872" y="1128517"/>
              <a:ext cx="0" cy="831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B209BF5-1328-4B23-80A9-54371F29762E}"/>
              </a:ext>
            </a:extLst>
          </p:cNvPr>
          <p:cNvCxnSpPr>
            <a:cxnSpLocks/>
          </p:cNvCxnSpPr>
          <p:nvPr/>
        </p:nvCxnSpPr>
        <p:spPr>
          <a:xfrm flipH="1">
            <a:off x="2976283" y="2728086"/>
            <a:ext cx="545291" cy="562771"/>
          </a:xfrm>
          <a:prstGeom prst="line">
            <a:avLst/>
          </a:prstGeom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7" name="Object 116">
            <a:extLst>
              <a:ext uri="{FF2B5EF4-FFF2-40B4-BE49-F238E27FC236}">
                <a16:creationId xmlns:a16="http://schemas.microsoft.com/office/drawing/2014/main" id="{60961AFD-4654-4A99-BA9D-E74DC854A2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698063"/>
              </p:ext>
            </p:extLst>
          </p:nvPr>
        </p:nvGraphicFramePr>
        <p:xfrm>
          <a:off x="2987269" y="2932848"/>
          <a:ext cx="152400" cy="20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01" name="Equation" r:id="rId9" imgW="152280" imgH="203040" progId="Equation.DSMT4">
                  <p:embed/>
                </p:oleObj>
              </mc:Choice>
              <mc:Fallback>
                <p:oleObj name="Equation" r:id="rId9" imgW="15228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987269" y="2932848"/>
                        <a:ext cx="152400" cy="20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11E8AEBC-276D-4F95-B418-AEFDFD0C5FB2}"/>
              </a:ext>
            </a:extLst>
          </p:cNvPr>
          <p:cNvSpPr/>
          <p:nvPr/>
        </p:nvSpPr>
        <p:spPr>
          <a:xfrm>
            <a:off x="2969911" y="2868705"/>
            <a:ext cx="256939" cy="146548"/>
          </a:xfrm>
          <a:custGeom>
            <a:avLst/>
            <a:gdLst>
              <a:gd name="connsiteX0" fmla="*/ 0 w 256939"/>
              <a:gd name="connsiteY0" fmla="*/ 63421 h 146548"/>
              <a:gd name="connsiteX1" fmla="*/ 120912 w 256939"/>
              <a:gd name="connsiteY1" fmla="*/ 2964 h 146548"/>
              <a:gd name="connsiteX2" fmla="*/ 256939 w 256939"/>
              <a:gd name="connsiteY2" fmla="*/ 146548 h 146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6939" h="146548">
                <a:moveTo>
                  <a:pt x="0" y="63421"/>
                </a:moveTo>
                <a:cubicBezTo>
                  <a:pt x="39044" y="26265"/>
                  <a:pt x="78089" y="-10890"/>
                  <a:pt x="120912" y="2964"/>
                </a:cubicBezTo>
                <a:cubicBezTo>
                  <a:pt x="163735" y="16818"/>
                  <a:pt x="210337" y="81683"/>
                  <a:pt x="256939" y="146548"/>
                </a:cubicBezTo>
              </a:path>
            </a:pathLst>
          </a:cu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06BB1108-3871-4929-8DC7-633738565122}"/>
              </a:ext>
            </a:extLst>
          </p:cNvPr>
          <p:cNvCxnSpPr>
            <a:cxnSpLocks/>
          </p:cNvCxnSpPr>
          <p:nvPr/>
        </p:nvCxnSpPr>
        <p:spPr>
          <a:xfrm>
            <a:off x="2368123" y="3976248"/>
            <a:ext cx="0" cy="1025681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 120">
            <a:extLst>
              <a:ext uri="{FF2B5EF4-FFF2-40B4-BE49-F238E27FC236}">
                <a16:creationId xmlns:a16="http://schemas.microsoft.com/office/drawing/2014/main" id="{4FA32024-A700-4A0E-B451-11344FE8F4B5}"/>
              </a:ext>
            </a:extLst>
          </p:cNvPr>
          <p:cNvSpPr/>
          <p:nvPr/>
        </p:nvSpPr>
        <p:spPr>
          <a:xfrm rot="19067256">
            <a:off x="2022167" y="4114538"/>
            <a:ext cx="685835" cy="750453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06A7814D-1C56-4FB9-937C-1240437046E9}"/>
              </a:ext>
            </a:extLst>
          </p:cNvPr>
          <p:cNvCxnSpPr>
            <a:cxnSpLocks/>
          </p:cNvCxnSpPr>
          <p:nvPr/>
        </p:nvCxnSpPr>
        <p:spPr>
          <a:xfrm>
            <a:off x="1859756" y="4445794"/>
            <a:ext cx="511497" cy="548573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3F7BE38F-A2FA-4B7D-89AE-2AB7AA03A45A}"/>
              </a:ext>
            </a:extLst>
          </p:cNvPr>
          <p:cNvCxnSpPr>
            <a:cxnSpLocks/>
          </p:cNvCxnSpPr>
          <p:nvPr/>
        </p:nvCxnSpPr>
        <p:spPr>
          <a:xfrm flipH="1">
            <a:off x="1851059" y="3981450"/>
            <a:ext cx="513522" cy="460013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Oval 123">
            <a:extLst>
              <a:ext uri="{FF2B5EF4-FFF2-40B4-BE49-F238E27FC236}">
                <a16:creationId xmlns:a16="http://schemas.microsoft.com/office/drawing/2014/main" id="{2C2FE3D7-BEBE-42C6-967E-167F3B1B1B6C}"/>
              </a:ext>
            </a:extLst>
          </p:cNvPr>
          <p:cNvSpPr/>
          <p:nvPr/>
        </p:nvSpPr>
        <p:spPr>
          <a:xfrm>
            <a:off x="2244437" y="1594532"/>
            <a:ext cx="460978" cy="937071"/>
          </a:xfrm>
          <a:prstGeom prst="ellipse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E336DE04-7518-496B-967F-7C27B3C37839}"/>
              </a:ext>
            </a:extLst>
          </p:cNvPr>
          <p:cNvCxnSpPr>
            <a:stCxn id="124" idx="4"/>
          </p:cNvCxnSpPr>
          <p:nvPr/>
        </p:nvCxnSpPr>
        <p:spPr>
          <a:xfrm flipH="1">
            <a:off x="2335121" y="2531603"/>
            <a:ext cx="139805" cy="1292252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7" name="Object 136">
            <a:extLst>
              <a:ext uri="{FF2B5EF4-FFF2-40B4-BE49-F238E27FC236}">
                <a16:creationId xmlns:a16="http://schemas.microsoft.com/office/drawing/2014/main" id="{541921D8-2AFA-491B-AA9D-66C75B847F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7099048"/>
              </p:ext>
            </p:extLst>
          </p:nvPr>
        </p:nvGraphicFramePr>
        <p:xfrm>
          <a:off x="2184788" y="4121092"/>
          <a:ext cx="152400" cy="20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02" name="Equation" r:id="rId11" imgW="152280" imgH="203040" progId="Equation.DSMT4">
                  <p:embed/>
                </p:oleObj>
              </mc:Choice>
              <mc:Fallback>
                <p:oleObj name="Equation" r:id="rId11" imgW="152280" imgH="203040" progId="Equation.DSMT4">
                  <p:embed/>
                  <p:pic>
                    <p:nvPicPr>
                      <p:cNvPr id="117" name="Object 116">
                        <a:extLst>
                          <a:ext uri="{FF2B5EF4-FFF2-40B4-BE49-F238E27FC236}">
                            <a16:creationId xmlns:a16="http://schemas.microsoft.com/office/drawing/2014/main" id="{60961AFD-4654-4A99-BA9D-E74DC854A2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184788" y="4121092"/>
                        <a:ext cx="152400" cy="20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8" name="Object 137">
            <a:extLst>
              <a:ext uri="{FF2B5EF4-FFF2-40B4-BE49-F238E27FC236}">
                <a16:creationId xmlns:a16="http://schemas.microsoft.com/office/drawing/2014/main" id="{4B6C5CEF-F04C-4860-89C9-C15357CA8E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8185853"/>
              </p:ext>
            </p:extLst>
          </p:nvPr>
        </p:nvGraphicFramePr>
        <p:xfrm>
          <a:off x="2393885" y="4311848"/>
          <a:ext cx="1905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03" name="Equation" r:id="rId13" imgW="190440" imgH="241200" progId="Equation.DSMT4">
                  <p:embed/>
                </p:oleObj>
              </mc:Choice>
              <mc:Fallback>
                <p:oleObj name="Equation" r:id="rId13" imgW="190440" imgH="241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393885" y="4311848"/>
                        <a:ext cx="1905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9" name="Object 138">
            <a:extLst>
              <a:ext uri="{FF2B5EF4-FFF2-40B4-BE49-F238E27FC236}">
                <a16:creationId xmlns:a16="http://schemas.microsoft.com/office/drawing/2014/main" id="{C3F6092A-7AA1-4129-87E9-2C5458DE03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2416962"/>
              </p:ext>
            </p:extLst>
          </p:nvPr>
        </p:nvGraphicFramePr>
        <p:xfrm>
          <a:off x="1449388" y="4751388"/>
          <a:ext cx="5842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04" name="Equation" r:id="rId15" imgW="583920" imgH="253800" progId="Equation.DSMT4">
                  <p:embed/>
                </p:oleObj>
              </mc:Choice>
              <mc:Fallback>
                <p:oleObj name="Equation" r:id="rId15" imgW="58392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449388" y="4751388"/>
                        <a:ext cx="5842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0" name="Object 139">
            <a:extLst>
              <a:ext uri="{FF2B5EF4-FFF2-40B4-BE49-F238E27FC236}">
                <a16:creationId xmlns:a16="http://schemas.microsoft.com/office/drawing/2014/main" id="{5DAC7764-B9F5-4BA4-B3C1-9B4FBE4A8F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8289432"/>
              </p:ext>
            </p:extLst>
          </p:nvPr>
        </p:nvGraphicFramePr>
        <p:xfrm>
          <a:off x="1520314" y="3934822"/>
          <a:ext cx="6096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05" name="Equation" r:id="rId17" imgW="609480" imgH="241200" progId="Equation.DSMT4">
                  <p:embed/>
                </p:oleObj>
              </mc:Choice>
              <mc:Fallback>
                <p:oleObj name="Equation" r:id="rId17" imgW="609480" imgH="241200" progId="Equation.DSMT4">
                  <p:embed/>
                  <p:pic>
                    <p:nvPicPr>
                      <p:cNvPr id="139" name="Object 138">
                        <a:extLst>
                          <a:ext uri="{FF2B5EF4-FFF2-40B4-BE49-F238E27FC236}">
                            <a16:creationId xmlns:a16="http://schemas.microsoft.com/office/drawing/2014/main" id="{C3F6092A-7AA1-4129-87E9-2C5458DE03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20314" y="3934822"/>
                        <a:ext cx="6096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1D68EFC5-482A-4B7C-9390-7AFCC3C18DAE}"/>
              </a:ext>
            </a:extLst>
          </p:cNvPr>
          <p:cNvSpPr/>
          <p:nvPr/>
        </p:nvSpPr>
        <p:spPr>
          <a:xfrm>
            <a:off x="3007696" y="1239237"/>
            <a:ext cx="581891" cy="90800"/>
          </a:xfrm>
          <a:custGeom>
            <a:avLst/>
            <a:gdLst>
              <a:gd name="connsiteX0" fmla="*/ 0 w 581891"/>
              <a:gd name="connsiteY0" fmla="*/ 75686 h 90800"/>
              <a:gd name="connsiteX1" fmla="*/ 309838 w 581891"/>
              <a:gd name="connsiteY1" fmla="*/ 115 h 90800"/>
              <a:gd name="connsiteX2" fmla="*/ 581891 w 581891"/>
              <a:gd name="connsiteY2" fmla="*/ 90800 h 9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1891" h="90800">
                <a:moveTo>
                  <a:pt x="0" y="75686"/>
                </a:moveTo>
                <a:cubicBezTo>
                  <a:pt x="106428" y="36641"/>
                  <a:pt x="212856" y="-2404"/>
                  <a:pt x="309838" y="115"/>
                </a:cubicBezTo>
                <a:cubicBezTo>
                  <a:pt x="406820" y="2634"/>
                  <a:pt x="494355" y="46717"/>
                  <a:pt x="581891" y="90800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85BDA67-5793-487B-9B60-8746DBE24278}"/>
              </a:ext>
            </a:extLst>
          </p:cNvPr>
          <p:cNvSpPr txBox="1"/>
          <p:nvPr/>
        </p:nvSpPr>
        <p:spPr>
          <a:xfrm>
            <a:off x="2807346" y="892989"/>
            <a:ext cx="95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/>
              <a:t>Analyser</a:t>
            </a:r>
            <a:endParaRPr lang="en-US" sz="1600" dirty="0"/>
          </a:p>
        </p:txBody>
      </p:sp>
      <p:graphicFrame>
        <p:nvGraphicFramePr>
          <p:cNvPr id="146" name="Object 145">
            <a:extLst>
              <a:ext uri="{FF2B5EF4-FFF2-40B4-BE49-F238E27FC236}">
                <a16:creationId xmlns:a16="http://schemas.microsoft.com/office/drawing/2014/main" id="{0267EC00-848E-4DD1-9500-AEC6EB424B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5834950"/>
              </p:ext>
            </p:extLst>
          </p:nvPr>
        </p:nvGraphicFramePr>
        <p:xfrm>
          <a:off x="2813050" y="3467100"/>
          <a:ext cx="6096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06" name="Equation" r:id="rId19" imgW="609480" imgH="241200" progId="Equation.DSMT4">
                  <p:embed/>
                </p:oleObj>
              </mc:Choice>
              <mc:Fallback>
                <p:oleObj name="Equation" r:id="rId19" imgW="609480" imgH="241200" progId="Equation.DSMT4">
                  <p:embed/>
                  <p:pic>
                    <p:nvPicPr>
                      <p:cNvPr id="139" name="Object 138">
                        <a:extLst>
                          <a:ext uri="{FF2B5EF4-FFF2-40B4-BE49-F238E27FC236}">
                            <a16:creationId xmlns:a16="http://schemas.microsoft.com/office/drawing/2014/main" id="{C3F6092A-7AA1-4129-87E9-2C5458DE03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813050" y="3467100"/>
                        <a:ext cx="6096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7" name="TextBox 146">
            <a:extLst>
              <a:ext uri="{FF2B5EF4-FFF2-40B4-BE49-F238E27FC236}">
                <a16:creationId xmlns:a16="http://schemas.microsoft.com/office/drawing/2014/main" id="{57376B8A-995B-4BE3-BEA7-C479FE9131EF}"/>
              </a:ext>
            </a:extLst>
          </p:cNvPr>
          <p:cNvSpPr txBox="1"/>
          <p:nvPr/>
        </p:nvSpPr>
        <p:spPr>
          <a:xfrm>
            <a:off x="2788542" y="3665162"/>
            <a:ext cx="2168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transmitted by Analyser</a:t>
            </a:r>
            <a:endParaRPr lang="en-US" sz="1600" dirty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E4165E50-AC92-4727-BA6D-AA39EC7B2009}"/>
              </a:ext>
            </a:extLst>
          </p:cNvPr>
          <p:cNvSpPr/>
          <p:nvPr/>
        </p:nvSpPr>
        <p:spPr>
          <a:xfrm>
            <a:off x="2796099" y="3423337"/>
            <a:ext cx="2131081" cy="6650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C4E95823-A95B-40B1-ABF6-768087DA1ED7}"/>
              </a:ext>
            </a:extLst>
          </p:cNvPr>
          <p:cNvSpPr/>
          <p:nvPr/>
        </p:nvSpPr>
        <p:spPr>
          <a:xfrm>
            <a:off x="2835144" y="4739510"/>
            <a:ext cx="2017725" cy="6650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0" name="Object 149">
            <a:extLst>
              <a:ext uri="{FF2B5EF4-FFF2-40B4-BE49-F238E27FC236}">
                <a16:creationId xmlns:a16="http://schemas.microsoft.com/office/drawing/2014/main" id="{5005EB40-DA79-45C2-B781-C75EF46459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1562022"/>
              </p:ext>
            </p:extLst>
          </p:nvPr>
        </p:nvGraphicFramePr>
        <p:xfrm>
          <a:off x="2894013" y="4776788"/>
          <a:ext cx="5842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07" name="Equation" r:id="rId21" imgW="583920" imgH="253800" progId="Equation.DSMT4">
                  <p:embed/>
                </p:oleObj>
              </mc:Choice>
              <mc:Fallback>
                <p:oleObj name="Equation" r:id="rId21" imgW="583920" imgH="253800" progId="Equation.DSMT4">
                  <p:embed/>
                  <p:pic>
                    <p:nvPicPr>
                      <p:cNvPr id="140" name="Object 139">
                        <a:extLst>
                          <a:ext uri="{FF2B5EF4-FFF2-40B4-BE49-F238E27FC236}">
                            <a16:creationId xmlns:a16="http://schemas.microsoft.com/office/drawing/2014/main" id="{5DAC7764-B9F5-4BA4-B3C1-9B4FBE4A8F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2894013" y="4776788"/>
                        <a:ext cx="5842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2" name="TextBox 151">
            <a:extLst>
              <a:ext uri="{FF2B5EF4-FFF2-40B4-BE49-F238E27FC236}">
                <a16:creationId xmlns:a16="http://schemas.microsoft.com/office/drawing/2014/main" id="{0ADFBC8E-4A27-4587-B729-2904F900E216}"/>
              </a:ext>
            </a:extLst>
          </p:cNvPr>
          <p:cNvSpPr txBox="1"/>
          <p:nvPr/>
        </p:nvSpPr>
        <p:spPr>
          <a:xfrm>
            <a:off x="2850258" y="4988892"/>
            <a:ext cx="19760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absorbed by Analyser</a:t>
            </a:r>
            <a:endParaRPr lang="en-US" sz="1600" dirty="0"/>
          </a:p>
        </p:txBody>
      </p:sp>
      <p:graphicFrame>
        <p:nvGraphicFramePr>
          <p:cNvPr id="153" name="Object 152">
            <a:extLst>
              <a:ext uri="{FF2B5EF4-FFF2-40B4-BE49-F238E27FC236}">
                <a16:creationId xmlns:a16="http://schemas.microsoft.com/office/drawing/2014/main" id="{E40FEE90-9AE7-42AC-B4AC-E27E4DB35D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1157045"/>
              </p:ext>
            </p:extLst>
          </p:nvPr>
        </p:nvGraphicFramePr>
        <p:xfrm>
          <a:off x="4279888" y="822588"/>
          <a:ext cx="6096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08" name="Equation" r:id="rId23" imgW="609480" imgH="241200" progId="Equation.DSMT4">
                  <p:embed/>
                </p:oleObj>
              </mc:Choice>
              <mc:Fallback>
                <p:oleObj name="Equation" r:id="rId23" imgW="609480" imgH="241200" progId="Equation.DSMT4">
                  <p:embed/>
                  <p:pic>
                    <p:nvPicPr>
                      <p:cNvPr id="140" name="Object 139">
                        <a:extLst>
                          <a:ext uri="{FF2B5EF4-FFF2-40B4-BE49-F238E27FC236}">
                            <a16:creationId xmlns:a16="http://schemas.microsoft.com/office/drawing/2014/main" id="{5DAC7764-B9F5-4BA4-B3C1-9B4FBE4A8F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4279888" y="822588"/>
                        <a:ext cx="609600" cy="2413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6" name="TextBox 155">
            <a:extLst>
              <a:ext uri="{FF2B5EF4-FFF2-40B4-BE49-F238E27FC236}">
                <a16:creationId xmlns:a16="http://schemas.microsoft.com/office/drawing/2014/main" id="{AB317F20-F2DF-479B-92D0-B10BE31D4035}"/>
              </a:ext>
            </a:extLst>
          </p:cNvPr>
          <p:cNvSpPr txBox="1"/>
          <p:nvPr/>
        </p:nvSpPr>
        <p:spPr>
          <a:xfrm>
            <a:off x="3199142" y="2881745"/>
            <a:ext cx="1448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>
                <a:solidFill>
                  <a:srgbClr val="0000FF"/>
                </a:solidFill>
              </a:rPr>
              <a:t>Polarising axis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C2E242A6-180C-4B61-99B8-3E14052E932C}"/>
              </a:ext>
            </a:extLst>
          </p:cNvPr>
          <p:cNvSpPr txBox="1"/>
          <p:nvPr/>
        </p:nvSpPr>
        <p:spPr>
          <a:xfrm>
            <a:off x="581891" y="5078321"/>
            <a:ext cx="20630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only vertical electric field transmitted through Polariser</a:t>
            </a:r>
            <a:endParaRPr lang="en-US" dirty="0"/>
          </a:p>
        </p:txBody>
      </p:sp>
      <p:graphicFrame>
        <p:nvGraphicFramePr>
          <p:cNvPr id="158" name="Object 157">
            <a:extLst>
              <a:ext uri="{FF2B5EF4-FFF2-40B4-BE49-F238E27FC236}">
                <a16:creationId xmlns:a16="http://schemas.microsoft.com/office/drawing/2014/main" id="{16AEFD85-C0B1-4C70-82A9-6346ED875A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812601"/>
              </p:ext>
            </p:extLst>
          </p:nvPr>
        </p:nvGraphicFramePr>
        <p:xfrm>
          <a:off x="2251561" y="1819289"/>
          <a:ext cx="1905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09" name="Equation" r:id="rId25" imgW="190440" imgH="241200" progId="Equation.DSMT4">
                  <p:embed/>
                </p:oleObj>
              </mc:Choice>
              <mc:Fallback>
                <p:oleObj name="Equation" r:id="rId25" imgW="190440" imgH="241200" progId="Equation.DSMT4">
                  <p:embed/>
                  <p:pic>
                    <p:nvPicPr>
                      <p:cNvPr id="138" name="Object 137">
                        <a:extLst>
                          <a:ext uri="{FF2B5EF4-FFF2-40B4-BE49-F238E27FC236}">
                            <a16:creationId xmlns:a16="http://schemas.microsoft.com/office/drawing/2014/main" id="{4B6C5CEF-F04C-4860-89C9-C15357CA8E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251561" y="1819289"/>
                        <a:ext cx="1905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3404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image microwave oven door with grid showing">
            <a:extLst>
              <a:ext uri="{FF2B5EF4-FFF2-40B4-BE49-F238E27FC236}">
                <a16:creationId xmlns:a16="http://schemas.microsoft.com/office/drawing/2014/main" id="{0BEE6525-DD29-4C08-AED9-97EAF133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5" t="10635" r="11320" b="4022"/>
          <a:stretch/>
        </p:blipFill>
        <p:spPr bwMode="auto">
          <a:xfrm>
            <a:off x="1027754" y="1367821"/>
            <a:ext cx="3264635" cy="185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4AD9D1-23C4-4D26-B305-F344DC9A9C10}"/>
              </a:ext>
            </a:extLst>
          </p:cNvPr>
          <p:cNvSpPr txBox="1"/>
          <p:nvPr/>
        </p:nvSpPr>
        <p:spPr>
          <a:xfrm>
            <a:off x="1186454" y="1927042"/>
            <a:ext cx="2357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rgbClr val="FFFF00"/>
                </a:solidFill>
              </a:rPr>
              <a:t>window has a metal mesh embedded in it</a:t>
            </a:r>
            <a:endParaRPr lang="en-US" sz="1400" b="1" dirty="0">
              <a:solidFill>
                <a:srgbClr val="FFFF00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6F68271-F458-4F90-86AA-A3C47793675D}"/>
              </a:ext>
            </a:extLst>
          </p:cNvPr>
          <p:cNvGrpSpPr/>
          <p:nvPr/>
        </p:nvGrpSpPr>
        <p:grpSpPr>
          <a:xfrm rot="16200000">
            <a:off x="1103326" y="4216825"/>
            <a:ext cx="944629" cy="780440"/>
            <a:chOff x="1793081" y="1259681"/>
            <a:chExt cx="1443038" cy="1447801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59E6F44-DB4C-4C64-97D7-485D5F6C5202}"/>
                </a:ext>
              </a:extLst>
            </p:cNvPr>
            <p:cNvCxnSpPr/>
            <p:nvPr/>
          </p:nvCxnSpPr>
          <p:spPr>
            <a:xfrm>
              <a:off x="1874044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3457F74-2A25-4A83-99E7-F6C6F1DDCE37}"/>
                </a:ext>
              </a:extLst>
            </p:cNvPr>
            <p:cNvCxnSpPr/>
            <p:nvPr/>
          </p:nvCxnSpPr>
          <p:spPr>
            <a:xfrm>
              <a:off x="3169444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44BA67-9230-4B32-B34A-D240A3B2DA07}"/>
                </a:ext>
              </a:extLst>
            </p:cNvPr>
            <p:cNvCxnSpPr/>
            <p:nvPr/>
          </p:nvCxnSpPr>
          <p:spPr>
            <a:xfrm>
              <a:off x="3093244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3F20886-5432-4421-921F-4ED370566B83}"/>
                </a:ext>
              </a:extLst>
            </p:cNvPr>
            <p:cNvCxnSpPr/>
            <p:nvPr/>
          </p:nvCxnSpPr>
          <p:spPr>
            <a:xfrm>
              <a:off x="3024188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83501F6-CE00-4B38-A6E6-8BCBFC115226}"/>
                </a:ext>
              </a:extLst>
            </p:cNvPr>
            <p:cNvCxnSpPr/>
            <p:nvPr/>
          </p:nvCxnSpPr>
          <p:spPr>
            <a:xfrm>
              <a:off x="2955131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C5B4C99-9AAA-415C-A555-B63778A3FD5F}"/>
                </a:ext>
              </a:extLst>
            </p:cNvPr>
            <p:cNvCxnSpPr/>
            <p:nvPr/>
          </p:nvCxnSpPr>
          <p:spPr>
            <a:xfrm>
              <a:off x="2881313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0FC36EE-E6EE-4490-8619-7EDA795E2F49}"/>
                </a:ext>
              </a:extLst>
            </p:cNvPr>
            <p:cNvCxnSpPr/>
            <p:nvPr/>
          </p:nvCxnSpPr>
          <p:spPr>
            <a:xfrm>
              <a:off x="2812257" y="126682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B5534BB-1959-48B6-BBE2-1B95BCF025A6}"/>
                </a:ext>
              </a:extLst>
            </p:cNvPr>
            <p:cNvCxnSpPr/>
            <p:nvPr/>
          </p:nvCxnSpPr>
          <p:spPr>
            <a:xfrm>
              <a:off x="2738438" y="1266825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66ABC74-C7BC-4314-B0D6-9471EBE8DC95}"/>
                </a:ext>
              </a:extLst>
            </p:cNvPr>
            <p:cNvCxnSpPr/>
            <p:nvPr/>
          </p:nvCxnSpPr>
          <p:spPr>
            <a:xfrm>
              <a:off x="2669381" y="1266825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03F3000-DB14-4C24-84FE-BAC6F13E8DBF}"/>
                </a:ext>
              </a:extLst>
            </p:cNvPr>
            <p:cNvCxnSpPr/>
            <p:nvPr/>
          </p:nvCxnSpPr>
          <p:spPr>
            <a:xfrm>
              <a:off x="2593182" y="126920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12B8C39-9E95-40F5-95DE-66410B2DA40A}"/>
                </a:ext>
              </a:extLst>
            </p:cNvPr>
            <p:cNvCxnSpPr/>
            <p:nvPr/>
          </p:nvCxnSpPr>
          <p:spPr>
            <a:xfrm>
              <a:off x="2519362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81ACAE7-FA96-460E-B832-BDB2E6DBA57D}"/>
                </a:ext>
              </a:extLst>
            </p:cNvPr>
            <p:cNvCxnSpPr/>
            <p:nvPr/>
          </p:nvCxnSpPr>
          <p:spPr>
            <a:xfrm>
              <a:off x="2450306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6A74A60-6ED3-4180-880D-73FEEBEBCDE6}"/>
                </a:ext>
              </a:extLst>
            </p:cNvPr>
            <p:cNvCxnSpPr/>
            <p:nvPr/>
          </p:nvCxnSpPr>
          <p:spPr>
            <a:xfrm>
              <a:off x="2378869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FDF967E-71BB-4462-9851-C9343E205F54}"/>
                </a:ext>
              </a:extLst>
            </p:cNvPr>
            <p:cNvCxnSpPr/>
            <p:nvPr/>
          </p:nvCxnSpPr>
          <p:spPr>
            <a:xfrm>
              <a:off x="2305051" y="126920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3C3F54A-9B32-4B7D-B3FF-9BD9C53246BE}"/>
                </a:ext>
              </a:extLst>
            </p:cNvPr>
            <p:cNvCxnSpPr/>
            <p:nvPr/>
          </p:nvCxnSpPr>
          <p:spPr>
            <a:xfrm>
              <a:off x="2235994" y="1269207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55BFAFF-FA2E-43CB-B379-81783BFA76F1}"/>
                </a:ext>
              </a:extLst>
            </p:cNvPr>
            <p:cNvCxnSpPr/>
            <p:nvPr/>
          </p:nvCxnSpPr>
          <p:spPr>
            <a:xfrm>
              <a:off x="2157413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DD65259-CAC1-42E3-A4C3-55DB60C2A044}"/>
                </a:ext>
              </a:extLst>
            </p:cNvPr>
            <p:cNvCxnSpPr/>
            <p:nvPr/>
          </p:nvCxnSpPr>
          <p:spPr>
            <a:xfrm>
              <a:off x="2090738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CDBCD3-1BF2-4B4A-83EB-5A8108B7A6ED}"/>
                </a:ext>
              </a:extLst>
            </p:cNvPr>
            <p:cNvCxnSpPr/>
            <p:nvPr/>
          </p:nvCxnSpPr>
          <p:spPr>
            <a:xfrm>
              <a:off x="2019301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5B98B31-3DA7-4C64-B16E-1129AC0EB4C7}"/>
                </a:ext>
              </a:extLst>
            </p:cNvPr>
            <p:cNvCxnSpPr/>
            <p:nvPr/>
          </p:nvCxnSpPr>
          <p:spPr>
            <a:xfrm>
              <a:off x="1947863" y="1259681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BF9DDBD-9755-4958-9F5A-4CD4BAFA1E79}"/>
                </a:ext>
              </a:extLst>
            </p:cNvPr>
            <p:cNvSpPr/>
            <p:nvPr/>
          </p:nvSpPr>
          <p:spPr>
            <a:xfrm>
              <a:off x="1793081" y="1262023"/>
              <a:ext cx="1443038" cy="144339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239E10B-73CF-4860-B98F-2012EBA13335}"/>
              </a:ext>
            </a:extLst>
          </p:cNvPr>
          <p:cNvGrpSpPr/>
          <p:nvPr/>
        </p:nvGrpSpPr>
        <p:grpSpPr>
          <a:xfrm rot="10800000">
            <a:off x="2502635" y="3696652"/>
            <a:ext cx="944629" cy="780440"/>
            <a:chOff x="1793081" y="1259681"/>
            <a:chExt cx="1443038" cy="1447801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B5F69A2-13F5-47CE-A5BF-F53616604274}"/>
                </a:ext>
              </a:extLst>
            </p:cNvPr>
            <p:cNvCxnSpPr/>
            <p:nvPr/>
          </p:nvCxnSpPr>
          <p:spPr>
            <a:xfrm>
              <a:off x="1874044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B2CD719-2E50-44A3-AD66-464ED31093DF}"/>
                </a:ext>
              </a:extLst>
            </p:cNvPr>
            <p:cNvCxnSpPr/>
            <p:nvPr/>
          </p:nvCxnSpPr>
          <p:spPr>
            <a:xfrm>
              <a:off x="3169444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CC70CDC-0BA3-48DC-9A45-D7334ED30352}"/>
                </a:ext>
              </a:extLst>
            </p:cNvPr>
            <p:cNvCxnSpPr/>
            <p:nvPr/>
          </p:nvCxnSpPr>
          <p:spPr>
            <a:xfrm>
              <a:off x="3093244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A2DAF25-12B3-44D8-8504-1C67D562BE83}"/>
                </a:ext>
              </a:extLst>
            </p:cNvPr>
            <p:cNvCxnSpPr/>
            <p:nvPr/>
          </p:nvCxnSpPr>
          <p:spPr>
            <a:xfrm>
              <a:off x="3024188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A78F1D7-FF51-4B49-A9B0-48FC4677D440}"/>
                </a:ext>
              </a:extLst>
            </p:cNvPr>
            <p:cNvCxnSpPr/>
            <p:nvPr/>
          </p:nvCxnSpPr>
          <p:spPr>
            <a:xfrm>
              <a:off x="2955131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D168F67-3731-49BC-8F9B-F40057BBE015}"/>
                </a:ext>
              </a:extLst>
            </p:cNvPr>
            <p:cNvCxnSpPr/>
            <p:nvPr/>
          </p:nvCxnSpPr>
          <p:spPr>
            <a:xfrm>
              <a:off x="2881313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11317C3-4925-4D93-8589-0FE017ECC6AB}"/>
                </a:ext>
              </a:extLst>
            </p:cNvPr>
            <p:cNvCxnSpPr/>
            <p:nvPr/>
          </p:nvCxnSpPr>
          <p:spPr>
            <a:xfrm>
              <a:off x="2812257" y="126682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A6FB51D-4475-47D3-8322-E830CA489FC4}"/>
                </a:ext>
              </a:extLst>
            </p:cNvPr>
            <p:cNvCxnSpPr/>
            <p:nvPr/>
          </p:nvCxnSpPr>
          <p:spPr>
            <a:xfrm>
              <a:off x="2738438" y="1266825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2410C55-6E1D-4C2A-8E5C-DA0F9468B45A}"/>
                </a:ext>
              </a:extLst>
            </p:cNvPr>
            <p:cNvCxnSpPr/>
            <p:nvPr/>
          </p:nvCxnSpPr>
          <p:spPr>
            <a:xfrm>
              <a:off x="2669381" y="1266825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BCD20C7-F0F1-474C-938B-7D855929942E}"/>
                </a:ext>
              </a:extLst>
            </p:cNvPr>
            <p:cNvCxnSpPr/>
            <p:nvPr/>
          </p:nvCxnSpPr>
          <p:spPr>
            <a:xfrm>
              <a:off x="2593182" y="126920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8A0CE48-9E16-4434-88C7-153343A3F5D6}"/>
                </a:ext>
              </a:extLst>
            </p:cNvPr>
            <p:cNvCxnSpPr/>
            <p:nvPr/>
          </p:nvCxnSpPr>
          <p:spPr>
            <a:xfrm>
              <a:off x="2519362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666A72A-C4FC-47A5-A35C-2B5D6A30E26F}"/>
                </a:ext>
              </a:extLst>
            </p:cNvPr>
            <p:cNvCxnSpPr/>
            <p:nvPr/>
          </p:nvCxnSpPr>
          <p:spPr>
            <a:xfrm>
              <a:off x="2450306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CD4D100-9301-4FFA-B852-D85157FC674D}"/>
                </a:ext>
              </a:extLst>
            </p:cNvPr>
            <p:cNvCxnSpPr/>
            <p:nvPr/>
          </p:nvCxnSpPr>
          <p:spPr>
            <a:xfrm>
              <a:off x="2378869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5FFA259-FDD7-4868-9CBD-ADE8E5732644}"/>
                </a:ext>
              </a:extLst>
            </p:cNvPr>
            <p:cNvCxnSpPr/>
            <p:nvPr/>
          </p:nvCxnSpPr>
          <p:spPr>
            <a:xfrm>
              <a:off x="2305051" y="1269206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D7FB9FD-8A4F-4476-8F7F-C8D3D80A60D1}"/>
                </a:ext>
              </a:extLst>
            </p:cNvPr>
            <p:cNvCxnSpPr/>
            <p:nvPr/>
          </p:nvCxnSpPr>
          <p:spPr>
            <a:xfrm>
              <a:off x="2235994" y="1269207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CEDC122-D852-448B-9CE1-2E58ED82E408}"/>
                </a:ext>
              </a:extLst>
            </p:cNvPr>
            <p:cNvCxnSpPr/>
            <p:nvPr/>
          </p:nvCxnSpPr>
          <p:spPr>
            <a:xfrm>
              <a:off x="2157413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33DFC96-C8F8-4108-8F78-7573F2BF4B70}"/>
                </a:ext>
              </a:extLst>
            </p:cNvPr>
            <p:cNvCxnSpPr/>
            <p:nvPr/>
          </p:nvCxnSpPr>
          <p:spPr>
            <a:xfrm>
              <a:off x="2090738" y="1262063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533CFA7-6687-43F2-8F6B-E65F8A3F48AB}"/>
                </a:ext>
              </a:extLst>
            </p:cNvPr>
            <p:cNvCxnSpPr/>
            <p:nvPr/>
          </p:nvCxnSpPr>
          <p:spPr>
            <a:xfrm>
              <a:off x="2019301" y="1264444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6E9F0DF-08D7-4BBA-82D9-CE70E4460AEB}"/>
                </a:ext>
              </a:extLst>
            </p:cNvPr>
            <p:cNvCxnSpPr/>
            <p:nvPr/>
          </p:nvCxnSpPr>
          <p:spPr>
            <a:xfrm>
              <a:off x="1947863" y="1259681"/>
              <a:ext cx="0" cy="1438275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76C7AB4-9022-45E8-B5DF-1CD5E90E418A}"/>
                </a:ext>
              </a:extLst>
            </p:cNvPr>
            <p:cNvSpPr/>
            <p:nvPr/>
          </p:nvSpPr>
          <p:spPr>
            <a:xfrm>
              <a:off x="1793081" y="1262023"/>
              <a:ext cx="1443038" cy="144339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54B8B14-53D5-4938-A555-BFCB1DF26E60}"/>
              </a:ext>
            </a:extLst>
          </p:cNvPr>
          <p:cNvCxnSpPr>
            <a:cxnSpLocks/>
          </p:cNvCxnSpPr>
          <p:nvPr/>
        </p:nvCxnSpPr>
        <p:spPr>
          <a:xfrm flipV="1">
            <a:off x="687689" y="4541775"/>
            <a:ext cx="914400" cy="294726"/>
          </a:xfrm>
          <a:prstGeom prst="line">
            <a:avLst/>
          </a:prstGeom>
          <a:ln w="1905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8D1E163-6196-44B8-BFFC-E7C22537D0CB}"/>
              </a:ext>
            </a:extLst>
          </p:cNvPr>
          <p:cNvGrpSpPr/>
          <p:nvPr/>
        </p:nvGrpSpPr>
        <p:grpSpPr>
          <a:xfrm>
            <a:off x="460978" y="4488876"/>
            <a:ext cx="400522" cy="687689"/>
            <a:chOff x="392965" y="2403133"/>
            <a:chExt cx="559220" cy="952185"/>
          </a:xfrm>
        </p:grpSpPr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69E453CD-7111-49E8-BEA4-3CB559084D1D}"/>
                </a:ext>
              </a:extLst>
            </p:cNvPr>
            <p:cNvCxnSpPr>
              <a:cxnSpLocks/>
            </p:cNvCxnSpPr>
            <p:nvPr/>
          </p:nvCxnSpPr>
          <p:spPr>
            <a:xfrm>
              <a:off x="672575" y="2403133"/>
              <a:ext cx="0" cy="952185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B3D03B3-F809-4167-930F-39380FD2E8AA}"/>
                </a:ext>
              </a:extLst>
            </p:cNvPr>
            <p:cNvCxnSpPr>
              <a:cxnSpLocks/>
            </p:cNvCxnSpPr>
            <p:nvPr/>
          </p:nvCxnSpPr>
          <p:spPr>
            <a:xfrm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1201FDF-A194-4928-AB06-116324E654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B7518310-4E64-44DB-B519-5058B2C0BD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965" y="2879226"/>
              <a:ext cx="559220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F4779D9-FBB6-4E63-B266-C343EB8EFB29}"/>
              </a:ext>
            </a:extLst>
          </p:cNvPr>
          <p:cNvCxnSpPr>
            <a:cxnSpLocks/>
          </p:cNvCxnSpPr>
          <p:nvPr/>
        </p:nvCxnSpPr>
        <p:spPr>
          <a:xfrm flipV="1">
            <a:off x="1972384" y="4027898"/>
            <a:ext cx="982413" cy="377852"/>
          </a:xfrm>
          <a:prstGeom prst="straightConnector1">
            <a:avLst/>
          </a:prstGeom>
          <a:ln w="1905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290A841-BF4A-4D29-9883-27E3172A4D75}"/>
              </a:ext>
            </a:extLst>
          </p:cNvPr>
          <p:cNvCxnSpPr>
            <a:cxnSpLocks/>
          </p:cNvCxnSpPr>
          <p:nvPr/>
        </p:nvCxnSpPr>
        <p:spPr>
          <a:xfrm>
            <a:off x="2250286" y="4065684"/>
            <a:ext cx="0" cy="520898"/>
          </a:xfrm>
          <a:prstGeom prst="straightConnector1">
            <a:avLst/>
          </a:prstGeom>
          <a:ln w="28575">
            <a:solidFill>
              <a:srgbClr val="7030A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7025B25-6404-43AD-AB03-C6F8D517A1F3}"/>
              </a:ext>
            </a:extLst>
          </p:cNvPr>
          <p:cNvSpPr txBox="1"/>
          <p:nvPr/>
        </p:nvSpPr>
        <p:spPr>
          <a:xfrm>
            <a:off x="3506459" y="3393104"/>
            <a:ext cx="15945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zero transmission through the cross metal grids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54102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1B20E85-C7C8-48D0-975F-B101DC8CCE83}"/>
              </a:ext>
            </a:extLst>
          </p:cNvPr>
          <p:cNvSpPr/>
          <p:nvPr/>
        </p:nvSpPr>
        <p:spPr>
          <a:xfrm>
            <a:off x="937073" y="3446003"/>
            <a:ext cx="2977468" cy="1277137"/>
          </a:xfrm>
          <a:custGeom>
            <a:avLst/>
            <a:gdLst>
              <a:gd name="connsiteX0" fmla="*/ 0 w 2901897"/>
              <a:gd name="connsiteY0" fmla="*/ 1428278 h 1428278"/>
              <a:gd name="connsiteX1" fmla="*/ 2168866 w 2901897"/>
              <a:gd name="connsiteY1" fmla="*/ 1420721 h 1428278"/>
              <a:gd name="connsiteX2" fmla="*/ 2901897 w 2901897"/>
              <a:gd name="connsiteY2" fmla="*/ 0 h 1428278"/>
              <a:gd name="connsiteX3" fmla="*/ 725474 w 2901897"/>
              <a:gd name="connsiteY3" fmla="*/ 22671 h 1428278"/>
              <a:gd name="connsiteX4" fmla="*/ 0 w 2901897"/>
              <a:gd name="connsiteY4" fmla="*/ 1428278 h 142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1897" h="1428278">
                <a:moveTo>
                  <a:pt x="0" y="1428278"/>
                </a:moveTo>
                <a:lnTo>
                  <a:pt x="2168866" y="1420721"/>
                </a:lnTo>
                <a:lnTo>
                  <a:pt x="2901897" y="0"/>
                </a:lnTo>
                <a:lnTo>
                  <a:pt x="725474" y="22671"/>
                </a:lnTo>
                <a:lnTo>
                  <a:pt x="0" y="1428278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C788FC3-D8FB-45CB-BE98-165ACEDB2305}"/>
              </a:ext>
            </a:extLst>
          </p:cNvPr>
          <p:cNvGrpSpPr/>
          <p:nvPr/>
        </p:nvGrpSpPr>
        <p:grpSpPr>
          <a:xfrm>
            <a:off x="921956" y="2985025"/>
            <a:ext cx="400522" cy="687689"/>
            <a:chOff x="392965" y="2403133"/>
            <a:chExt cx="559220" cy="952185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4D9FB768-44AD-478B-8404-58B5B014E9C7}"/>
                </a:ext>
              </a:extLst>
            </p:cNvPr>
            <p:cNvCxnSpPr>
              <a:cxnSpLocks/>
            </p:cNvCxnSpPr>
            <p:nvPr/>
          </p:nvCxnSpPr>
          <p:spPr>
            <a:xfrm>
              <a:off x="672575" y="2403133"/>
              <a:ext cx="0" cy="952185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171E9D4E-B1EB-4947-9F79-D5DF8EFC3A31}"/>
                </a:ext>
              </a:extLst>
            </p:cNvPr>
            <p:cNvCxnSpPr>
              <a:cxnSpLocks/>
            </p:cNvCxnSpPr>
            <p:nvPr/>
          </p:nvCxnSpPr>
          <p:spPr>
            <a:xfrm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E02F53E-C4F6-4881-A21E-3B80722961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E39F8E8-A705-4C24-B607-E105563A3C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965" y="2879226"/>
              <a:ext cx="559220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3855903-D864-431F-AC47-ACA692ECB605}"/>
              </a:ext>
            </a:extLst>
          </p:cNvPr>
          <p:cNvCxnSpPr>
            <a:cxnSpLocks/>
          </p:cNvCxnSpPr>
          <p:nvPr/>
        </p:nvCxnSpPr>
        <p:spPr>
          <a:xfrm>
            <a:off x="1133554" y="3332648"/>
            <a:ext cx="1352707" cy="83883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6BDFD7C-AC0F-44B5-BF4F-4C99E532445A}"/>
              </a:ext>
            </a:extLst>
          </p:cNvPr>
          <p:cNvCxnSpPr>
            <a:cxnSpLocks/>
          </p:cNvCxnSpPr>
          <p:nvPr/>
        </p:nvCxnSpPr>
        <p:spPr>
          <a:xfrm flipV="1">
            <a:off x="2464849" y="2750757"/>
            <a:ext cx="1963568" cy="1414424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2F6C595-31ED-4F58-9B40-823E99AC1DF8}"/>
              </a:ext>
            </a:extLst>
          </p:cNvPr>
          <p:cNvCxnSpPr>
            <a:cxnSpLocks/>
          </p:cNvCxnSpPr>
          <p:nvPr/>
        </p:nvCxnSpPr>
        <p:spPr>
          <a:xfrm flipH="1">
            <a:off x="3899425" y="2833885"/>
            <a:ext cx="211597" cy="498763"/>
          </a:xfrm>
          <a:prstGeom prst="straightConnector1">
            <a:avLst/>
          </a:prstGeom>
          <a:ln w="28575">
            <a:solidFill>
              <a:srgbClr val="7030A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FE6D195-379F-4302-A7EF-D1532C84B486}"/>
              </a:ext>
            </a:extLst>
          </p:cNvPr>
          <p:cNvSpPr txBox="1"/>
          <p:nvPr/>
        </p:nvSpPr>
        <p:spPr>
          <a:xfrm>
            <a:off x="83128" y="3604701"/>
            <a:ext cx="1322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unpolarised incident light</a:t>
            </a:r>
            <a:endParaRPr lang="en-US" sz="16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6BDBCC-DC74-4058-831C-00475B9C8C5F}"/>
              </a:ext>
            </a:extLst>
          </p:cNvPr>
          <p:cNvSpPr txBox="1"/>
          <p:nvPr/>
        </p:nvSpPr>
        <p:spPr>
          <a:xfrm>
            <a:off x="3468675" y="3507720"/>
            <a:ext cx="14507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/>
              <a:t>polarised reflected light</a:t>
            </a:r>
          </a:p>
          <a:p>
            <a:pPr algn="ctr"/>
            <a:r>
              <a:rPr lang="en-AU" sz="1600" dirty="0"/>
              <a:t>(polarisation parallel to the surface)</a:t>
            </a:r>
            <a:endParaRPr 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73BA80-FD3A-4BEC-A7D3-842A89492C6C}"/>
              </a:ext>
            </a:extLst>
          </p:cNvPr>
          <p:cNvSpPr txBox="1"/>
          <p:nvPr/>
        </p:nvSpPr>
        <p:spPr>
          <a:xfrm>
            <a:off x="1224238" y="4224377"/>
            <a:ext cx="18778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non-metallic surface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717464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mage result for images polarisation sunglasses">
            <a:extLst>
              <a:ext uri="{FF2B5EF4-FFF2-40B4-BE49-F238E27FC236}">
                <a16:creationId xmlns:a16="http://schemas.microsoft.com/office/drawing/2014/main" id="{832776C2-B16C-4A69-9D2D-09D15B8B9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1163"/>
            <a:ext cx="5040313" cy="237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age result for images polarisation sunglasses">
            <a:extLst>
              <a:ext uri="{FF2B5EF4-FFF2-40B4-BE49-F238E27FC236}">
                <a16:creationId xmlns:a16="http://schemas.microsoft.com/office/drawing/2014/main" id="{DA52E176-7489-4CC1-815D-56FF2DE4CD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42" y="2820306"/>
            <a:ext cx="339090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Image result for images polarisation sunglasses">
            <a:extLst>
              <a:ext uri="{FF2B5EF4-FFF2-40B4-BE49-F238E27FC236}">
                <a16:creationId xmlns:a16="http://schemas.microsoft.com/office/drawing/2014/main" id="{14C6C5CE-2D1F-4778-8D05-7C5793971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34" y="4874281"/>
            <a:ext cx="3324225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1597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clip art sunglasses">
            <a:extLst>
              <a:ext uri="{FF2B5EF4-FFF2-40B4-BE49-F238E27FC236}">
                <a16:creationId xmlns:a16="http://schemas.microsoft.com/office/drawing/2014/main" id="{82EB04D1-306A-4F3A-B039-43446B8EF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005" y="1927616"/>
            <a:ext cx="2141950" cy="742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85FC608-C863-4C7A-93F0-475C4D82D7FB}"/>
              </a:ext>
            </a:extLst>
          </p:cNvPr>
          <p:cNvCxnSpPr>
            <a:cxnSpLocks/>
          </p:cNvCxnSpPr>
          <p:nvPr/>
        </p:nvCxnSpPr>
        <p:spPr>
          <a:xfrm>
            <a:off x="672575" y="2403133"/>
            <a:ext cx="0" cy="952185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3DA5528-2B24-4AF7-A824-4086EE017434}"/>
              </a:ext>
            </a:extLst>
          </p:cNvPr>
          <p:cNvCxnSpPr>
            <a:cxnSpLocks/>
          </p:cNvCxnSpPr>
          <p:nvPr/>
        </p:nvCxnSpPr>
        <p:spPr>
          <a:xfrm>
            <a:off x="474861" y="2542577"/>
            <a:ext cx="395428" cy="673297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1F7E66C-777A-4DA5-A409-2F29DB77C79C}"/>
              </a:ext>
            </a:extLst>
          </p:cNvPr>
          <p:cNvCxnSpPr>
            <a:cxnSpLocks/>
          </p:cNvCxnSpPr>
          <p:nvPr/>
        </p:nvCxnSpPr>
        <p:spPr>
          <a:xfrm flipH="1">
            <a:off x="474861" y="2542577"/>
            <a:ext cx="395428" cy="673297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EF06153-CAF2-4BFA-9FD8-554FA14277D0}"/>
              </a:ext>
            </a:extLst>
          </p:cNvPr>
          <p:cNvCxnSpPr>
            <a:cxnSpLocks/>
          </p:cNvCxnSpPr>
          <p:nvPr/>
        </p:nvCxnSpPr>
        <p:spPr>
          <a:xfrm flipH="1">
            <a:off x="392965" y="2879226"/>
            <a:ext cx="559220" cy="0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FF7DA96-7DDE-477C-9017-DDC02547C2C1}"/>
              </a:ext>
            </a:extLst>
          </p:cNvPr>
          <p:cNvCxnSpPr>
            <a:cxnSpLocks/>
          </p:cNvCxnSpPr>
          <p:nvPr/>
        </p:nvCxnSpPr>
        <p:spPr>
          <a:xfrm>
            <a:off x="3953583" y="355180"/>
            <a:ext cx="0" cy="658719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B461E5A-2FC1-4322-8C35-6165FA77CF3F}"/>
              </a:ext>
            </a:extLst>
          </p:cNvPr>
          <p:cNvSpPr/>
          <p:nvPr/>
        </p:nvSpPr>
        <p:spPr>
          <a:xfrm>
            <a:off x="1653536" y="1957269"/>
            <a:ext cx="802418" cy="665019"/>
          </a:xfrm>
          <a:custGeom>
            <a:avLst/>
            <a:gdLst>
              <a:gd name="connsiteX0" fmla="*/ 31681 w 802418"/>
              <a:gd name="connsiteY0" fmla="*/ 106325 h 616890"/>
              <a:gd name="connsiteX1" fmla="*/ 386861 w 802418"/>
              <a:gd name="connsiteY1" fmla="*/ 527 h 616890"/>
              <a:gd name="connsiteX2" fmla="*/ 794940 w 802418"/>
              <a:gd name="connsiteY2" fmla="*/ 151667 h 616890"/>
              <a:gd name="connsiteX3" fmla="*/ 628685 w 802418"/>
              <a:gd name="connsiteY3" fmla="*/ 552189 h 616890"/>
              <a:gd name="connsiteX4" fmla="*/ 349076 w 802418"/>
              <a:gd name="connsiteY4" fmla="*/ 612646 h 616890"/>
              <a:gd name="connsiteX5" fmla="*/ 114808 w 802418"/>
              <a:gd name="connsiteY5" fmla="*/ 514404 h 616890"/>
              <a:gd name="connsiteX6" fmla="*/ 24124 w 802418"/>
              <a:gd name="connsiteY6" fmla="*/ 227237 h 616890"/>
              <a:gd name="connsiteX7" fmla="*/ 31681 w 802418"/>
              <a:gd name="connsiteY7" fmla="*/ 106325 h 616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2418" h="616890">
                <a:moveTo>
                  <a:pt x="31681" y="106325"/>
                </a:moveTo>
                <a:cubicBezTo>
                  <a:pt x="92137" y="68540"/>
                  <a:pt x="259651" y="-7030"/>
                  <a:pt x="386861" y="527"/>
                </a:cubicBezTo>
                <a:cubicBezTo>
                  <a:pt x="514071" y="8084"/>
                  <a:pt x="754636" y="59723"/>
                  <a:pt x="794940" y="151667"/>
                </a:cubicBezTo>
                <a:cubicBezTo>
                  <a:pt x="835244" y="243611"/>
                  <a:pt x="702996" y="475359"/>
                  <a:pt x="628685" y="552189"/>
                </a:cubicBezTo>
                <a:cubicBezTo>
                  <a:pt x="554374" y="629019"/>
                  <a:pt x="434722" y="618943"/>
                  <a:pt x="349076" y="612646"/>
                </a:cubicBezTo>
                <a:cubicBezTo>
                  <a:pt x="263430" y="606349"/>
                  <a:pt x="168966" y="578639"/>
                  <a:pt x="114808" y="514404"/>
                </a:cubicBezTo>
                <a:cubicBezTo>
                  <a:pt x="60650" y="450169"/>
                  <a:pt x="34200" y="293991"/>
                  <a:pt x="24124" y="227237"/>
                </a:cubicBezTo>
                <a:cubicBezTo>
                  <a:pt x="14048" y="160483"/>
                  <a:pt x="-28775" y="144110"/>
                  <a:pt x="31681" y="106325"/>
                </a:cubicBezTo>
                <a:close/>
              </a:path>
            </a:pathLst>
          </a:custGeom>
          <a:pattFill prst="ltHorz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0F9B1BB-E8DF-42BF-B600-1B7A1901C4FB}"/>
              </a:ext>
            </a:extLst>
          </p:cNvPr>
          <p:cNvSpPr/>
          <p:nvPr/>
        </p:nvSpPr>
        <p:spPr>
          <a:xfrm>
            <a:off x="2705221" y="1958529"/>
            <a:ext cx="854137" cy="665019"/>
          </a:xfrm>
          <a:custGeom>
            <a:avLst/>
            <a:gdLst>
              <a:gd name="connsiteX0" fmla="*/ 31681 w 802418"/>
              <a:gd name="connsiteY0" fmla="*/ 106325 h 616890"/>
              <a:gd name="connsiteX1" fmla="*/ 386861 w 802418"/>
              <a:gd name="connsiteY1" fmla="*/ 527 h 616890"/>
              <a:gd name="connsiteX2" fmla="*/ 794940 w 802418"/>
              <a:gd name="connsiteY2" fmla="*/ 151667 h 616890"/>
              <a:gd name="connsiteX3" fmla="*/ 628685 w 802418"/>
              <a:gd name="connsiteY3" fmla="*/ 552189 h 616890"/>
              <a:gd name="connsiteX4" fmla="*/ 349076 w 802418"/>
              <a:gd name="connsiteY4" fmla="*/ 612646 h 616890"/>
              <a:gd name="connsiteX5" fmla="*/ 114808 w 802418"/>
              <a:gd name="connsiteY5" fmla="*/ 514404 h 616890"/>
              <a:gd name="connsiteX6" fmla="*/ 24124 w 802418"/>
              <a:gd name="connsiteY6" fmla="*/ 227237 h 616890"/>
              <a:gd name="connsiteX7" fmla="*/ 31681 w 802418"/>
              <a:gd name="connsiteY7" fmla="*/ 106325 h 616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2418" h="616890">
                <a:moveTo>
                  <a:pt x="31681" y="106325"/>
                </a:moveTo>
                <a:cubicBezTo>
                  <a:pt x="92137" y="68540"/>
                  <a:pt x="259651" y="-7030"/>
                  <a:pt x="386861" y="527"/>
                </a:cubicBezTo>
                <a:cubicBezTo>
                  <a:pt x="514071" y="8084"/>
                  <a:pt x="754636" y="59723"/>
                  <a:pt x="794940" y="151667"/>
                </a:cubicBezTo>
                <a:cubicBezTo>
                  <a:pt x="835244" y="243611"/>
                  <a:pt x="702996" y="475359"/>
                  <a:pt x="628685" y="552189"/>
                </a:cubicBezTo>
                <a:cubicBezTo>
                  <a:pt x="554374" y="629019"/>
                  <a:pt x="434722" y="618943"/>
                  <a:pt x="349076" y="612646"/>
                </a:cubicBezTo>
                <a:cubicBezTo>
                  <a:pt x="263430" y="606349"/>
                  <a:pt x="168966" y="578639"/>
                  <a:pt x="114808" y="514404"/>
                </a:cubicBezTo>
                <a:cubicBezTo>
                  <a:pt x="60650" y="450169"/>
                  <a:pt x="34200" y="293991"/>
                  <a:pt x="24124" y="227237"/>
                </a:cubicBezTo>
                <a:cubicBezTo>
                  <a:pt x="14048" y="160483"/>
                  <a:pt x="-28775" y="144110"/>
                  <a:pt x="31681" y="106325"/>
                </a:cubicBezTo>
                <a:close/>
              </a:path>
            </a:pathLst>
          </a:custGeom>
          <a:pattFill prst="ltHorz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2B41F8E-FB22-4D05-AE4D-ED03EDBBB55F}"/>
              </a:ext>
            </a:extLst>
          </p:cNvPr>
          <p:cNvCxnSpPr>
            <a:cxnSpLocks/>
          </p:cNvCxnSpPr>
          <p:nvPr/>
        </p:nvCxnSpPr>
        <p:spPr>
          <a:xfrm flipV="1">
            <a:off x="657462" y="2304893"/>
            <a:ext cx="1541632" cy="574335"/>
          </a:xfrm>
          <a:prstGeom prst="straightConnector1">
            <a:avLst/>
          </a:prstGeom>
          <a:ln w="1905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E9A8F64-7DB4-42E8-853A-4BB56F580707}"/>
              </a:ext>
            </a:extLst>
          </p:cNvPr>
          <p:cNvSpPr txBox="1"/>
          <p:nvPr/>
        </p:nvSpPr>
        <p:spPr>
          <a:xfrm>
            <a:off x="219155" y="3325091"/>
            <a:ext cx="13829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unpolarised sunlight</a:t>
            </a:r>
            <a:endParaRPr lang="en-US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FEDB96-3460-40AC-A455-99921347DA18}"/>
              </a:ext>
            </a:extLst>
          </p:cNvPr>
          <p:cNvSpPr txBox="1"/>
          <p:nvPr/>
        </p:nvSpPr>
        <p:spPr>
          <a:xfrm>
            <a:off x="1639875" y="2743200"/>
            <a:ext cx="26374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polaroid sunglasses absorb the horizontal components of sunlight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D03DF2-6C8A-40A7-995C-EF3AA9182755}"/>
              </a:ext>
            </a:extLst>
          </p:cNvPr>
          <p:cNvSpPr txBox="1"/>
          <p:nvPr/>
        </p:nvSpPr>
        <p:spPr>
          <a:xfrm>
            <a:off x="1837395" y="401782"/>
            <a:ext cx="19484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polaroid sunglasses transmit the vertical components of sunlight</a:t>
            </a:r>
            <a:endParaRPr lang="en-US" sz="16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5A86CB-58AD-4580-82D8-15F2A34C2EA3}"/>
              </a:ext>
            </a:extLst>
          </p:cNvPr>
          <p:cNvGrpSpPr/>
          <p:nvPr/>
        </p:nvGrpSpPr>
        <p:grpSpPr>
          <a:xfrm>
            <a:off x="3338841" y="1075033"/>
            <a:ext cx="1368728" cy="781461"/>
            <a:chOff x="2578206" y="1760983"/>
            <a:chExt cx="1368728" cy="752731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E92E906-1777-407A-9AEB-B27D4FCB6DA9}"/>
                </a:ext>
              </a:extLst>
            </p:cNvPr>
            <p:cNvGrpSpPr/>
            <p:nvPr/>
          </p:nvGrpSpPr>
          <p:grpSpPr>
            <a:xfrm>
              <a:off x="2578206" y="1760983"/>
              <a:ext cx="687690" cy="726537"/>
              <a:chOff x="1390494" y="1585913"/>
              <a:chExt cx="687690" cy="72653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A226A12-A4D4-4F8A-BCC9-E8C08B07BBD6}"/>
                  </a:ext>
                </a:extLst>
              </p:cNvPr>
              <p:cNvSpPr/>
              <p:nvPr/>
            </p:nvSpPr>
            <p:spPr>
              <a:xfrm rot="383861">
                <a:off x="1390494" y="1586976"/>
                <a:ext cx="687690" cy="725474"/>
              </a:xfrm>
              <a:custGeom>
                <a:avLst/>
                <a:gdLst>
                  <a:gd name="connsiteX0" fmla="*/ 0 w 627233"/>
                  <a:gd name="connsiteY0" fmla="*/ 457788 h 457788"/>
                  <a:gd name="connsiteX1" fmla="*/ 211597 w 627233"/>
                  <a:gd name="connsiteY1" fmla="*/ 4367 h 457788"/>
                  <a:gd name="connsiteX2" fmla="*/ 627233 w 627233"/>
                  <a:gd name="connsiteY2" fmla="*/ 215964 h 457788"/>
                  <a:gd name="connsiteX3" fmla="*/ 627233 w 627233"/>
                  <a:gd name="connsiteY3" fmla="*/ 215964 h 457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233" h="457788">
                    <a:moveTo>
                      <a:pt x="0" y="457788"/>
                    </a:moveTo>
                    <a:cubicBezTo>
                      <a:pt x="53529" y="251229"/>
                      <a:pt x="107058" y="44671"/>
                      <a:pt x="211597" y="4367"/>
                    </a:cubicBezTo>
                    <a:cubicBezTo>
                      <a:pt x="316136" y="-35937"/>
                      <a:pt x="627233" y="215964"/>
                      <a:pt x="627233" y="215964"/>
                    </a:cubicBezTo>
                    <a:lnTo>
                      <a:pt x="627233" y="215964"/>
                    </a:lnTo>
                  </a:path>
                </a:pathLst>
              </a:custGeom>
              <a:noFill/>
              <a:ln w="952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4F419858-977B-452A-91A2-04B4E88038EC}"/>
                  </a:ext>
                </a:extLst>
              </p:cNvPr>
              <p:cNvCxnSpPr/>
              <p:nvPr/>
            </p:nvCxnSpPr>
            <p:spPr>
              <a:xfrm flipV="1">
                <a:off x="1685925" y="1585913"/>
                <a:ext cx="0" cy="542925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71DAA37E-3EAD-4EBF-9BFF-20624382F0A4}"/>
                  </a:ext>
                </a:extLst>
              </p:cNvPr>
              <p:cNvCxnSpPr/>
              <p:nvPr/>
            </p:nvCxnSpPr>
            <p:spPr>
              <a:xfrm flipV="1">
                <a:off x="1802607" y="1647824"/>
                <a:ext cx="0" cy="45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B4E1F23A-AA8A-484C-B9B9-DF710DD15A84}"/>
                  </a:ext>
                </a:extLst>
              </p:cNvPr>
              <p:cNvCxnSpPr/>
              <p:nvPr/>
            </p:nvCxnSpPr>
            <p:spPr>
              <a:xfrm flipV="1">
                <a:off x="1919288" y="1766887"/>
                <a:ext cx="0" cy="27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FD8A5113-7793-4E28-916B-916186AE9221}"/>
                  </a:ext>
                </a:extLst>
              </p:cNvPr>
              <p:cNvCxnSpPr/>
              <p:nvPr/>
            </p:nvCxnSpPr>
            <p:spPr>
              <a:xfrm flipV="1">
                <a:off x="1571626" y="1676399"/>
                <a:ext cx="0" cy="50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EAAE81FF-E839-488C-ACF8-DE7C2B3E06FF}"/>
                  </a:ext>
                </a:extLst>
              </p:cNvPr>
              <p:cNvCxnSpPr/>
              <p:nvPr/>
            </p:nvCxnSpPr>
            <p:spPr>
              <a:xfrm flipV="1">
                <a:off x="1464470" y="1914524"/>
                <a:ext cx="0" cy="32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1D5B142-FC10-4B43-BDD5-44C00C53E19F}"/>
                </a:ext>
              </a:extLst>
            </p:cNvPr>
            <p:cNvGrpSpPr/>
            <p:nvPr/>
          </p:nvGrpSpPr>
          <p:grpSpPr>
            <a:xfrm flipH="1" flipV="1">
              <a:off x="3259244" y="1787177"/>
              <a:ext cx="687690" cy="726537"/>
              <a:chOff x="1390494" y="1585913"/>
              <a:chExt cx="687690" cy="726537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1A1F2989-E0C2-416C-BE99-9569C342DB88}"/>
                  </a:ext>
                </a:extLst>
              </p:cNvPr>
              <p:cNvSpPr/>
              <p:nvPr/>
            </p:nvSpPr>
            <p:spPr>
              <a:xfrm rot="383861">
                <a:off x="1390494" y="1586976"/>
                <a:ext cx="687690" cy="725474"/>
              </a:xfrm>
              <a:custGeom>
                <a:avLst/>
                <a:gdLst>
                  <a:gd name="connsiteX0" fmla="*/ 0 w 627233"/>
                  <a:gd name="connsiteY0" fmla="*/ 457788 h 457788"/>
                  <a:gd name="connsiteX1" fmla="*/ 211597 w 627233"/>
                  <a:gd name="connsiteY1" fmla="*/ 4367 h 457788"/>
                  <a:gd name="connsiteX2" fmla="*/ 627233 w 627233"/>
                  <a:gd name="connsiteY2" fmla="*/ 215964 h 457788"/>
                  <a:gd name="connsiteX3" fmla="*/ 627233 w 627233"/>
                  <a:gd name="connsiteY3" fmla="*/ 215964 h 457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233" h="457788">
                    <a:moveTo>
                      <a:pt x="0" y="457788"/>
                    </a:moveTo>
                    <a:cubicBezTo>
                      <a:pt x="53529" y="251229"/>
                      <a:pt x="107058" y="44671"/>
                      <a:pt x="211597" y="4367"/>
                    </a:cubicBezTo>
                    <a:cubicBezTo>
                      <a:pt x="316136" y="-35937"/>
                      <a:pt x="627233" y="215964"/>
                      <a:pt x="627233" y="215964"/>
                    </a:cubicBezTo>
                    <a:lnTo>
                      <a:pt x="627233" y="215964"/>
                    </a:lnTo>
                  </a:path>
                </a:pathLst>
              </a:custGeom>
              <a:noFill/>
              <a:ln w="952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62E36BA4-B73E-403C-B695-85629C2F4B49}"/>
                  </a:ext>
                </a:extLst>
              </p:cNvPr>
              <p:cNvCxnSpPr/>
              <p:nvPr/>
            </p:nvCxnSpPr>
            <p:spPr>
              <a:xfrm flipV="1">
                <a:off x="1685925" y="1585913"/>
                <a:ext cx="0" cy="542925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EBF65274-BAB2-480F-85DE-718351FCC22A}"/>
                  </a:ext>
                </a:extLst>
              </p:cNvPr>
              <p:cNvCxnSpPr/>
              <p:nvPr/>
            </p:nvCxnSpPr>
            <p:spPr>
              <a:xfrm flipV="1">
                <a:off x="1802607" y="1647824"/>
                <a:ext cx="0" cy="45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2CEB0923-9B09-4CB8-9F29-F00BA7E9A975}"/>
                  </a:ext>
                </a:extLst>
              </p:cNvPr>
              <p:cNvCxnSpPr/>
              <p:nvPr/>
            </p:nvCxnSpPr>
            <p:spPr>
              <a:xfrm flipV="1">
                <a:off x="1919288" y="1766887"/>
                <a:ext cx="0" cy="270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D6DBD34B-54ED-42BC-BDE6-3FC38D2AE6AA}"/>
                  </a:ext>
                </a:extLst>
              </p:cNvPr>
              <p:cNvCxnSpPr/>
              <p:nvPr/>
            </p:nvCxnSpPr>
            <p:spPr>
              <a:xfrm flipV="1">
                <a:off x="1571626" y="1676399"/>
                <a:ext cx="0" cy="50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8E947927-8A5F-4323-8AA5-57962F3524BE}"/>
                  </a:ext>
                </a:extLst>
              </p:cNvPr>
              <p:cNvCxnSpPr/>
              <p:nvPr/>
            </p:nvCxnSpPr>
            <p:spPr>
              <a:xfrm flipV="1">
                <a:off x="1464470" y="1914524"/>
                <a:ext cx="0" cy="324000"/>
              </a:xfrm>
              <a:prstGeom prst="straightConnector1">
                <a:avLst/>
              </a:prstGeom>
              <a:ln w="190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23B5A97-621A-4F9F-9C16-647865A6FD79}"/>
              </a:ext>
            </a:extLst>
          </p:cNvPr>
          <p:cNvCxnSpPr>
            <a:cxnSpLocks/>
          </p:cNvCxnSpPr>
          <p:nvPr/>
        </p:nvCxnSpPr>
        <p:spPr>
          <a:xfrm flipV="1">
            <a:off x="4247048" y="1005085"/>
            <a:ext cx="574334" cy="211596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4870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Thomas Young double slit experim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768" y="574334"/>
            <a:ext cx="3651373" cy="3043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89448" y="2818770"/>
            <a:ext cx="415636" cy="2418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66799" y="702804"/>
            <a:ext cx="474833" cy="3035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928301" y="3182766"/>
            <a:ext cx="415636" cy="2418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228109" y="3326350"/>
            <a:ext cx="415636" cy="2418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/>
          <p:cNvSpPr/>
          <p:nvPr/>
        </p:nvSpPr>
        <p:spPr>
          <a:xfrm>
            <a:off x="838830" y="1685217"/>
            <a:ext cx="105798" cy="166254"/>
          </a:xfrm>
          <a:custGeom>
            <a:avLst/>
            <a:gdLst>
              <a:gd name="connsiteX0" fmla="*/ 0 w 105798"/>
              <a:gd name="connsiteY0" fmla="*/ 0 h 166254"/>
              <a:gd name="connsiteX1" fmla="*/ 0 w 105798"/>
              <a:gd name="connsiteY1" fmla="*/ 166254 h 166254"/>
              <a:gd name="connsiteX2" fmla="*/ 105798 w 105798"/>
              <a:gd name="connsiteY2" fmla="*/ 128469 h 166254"/>
              <a:gd name="connsiteX3" fmla="*/ 90684 w 105798"/>
              <a:gd name="connsiteY3" fmla="*/ 37785 h 166254"/>
              <a:gd name="connsiteX4" fmla="*/ 0 w 105798"/>
              <a:gd name="connsiteY4" fmla="*/ 0 h 166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798" h="166254">
                <a:moveTo>
                  <a:pt x="0" y="0"/>
                </a:moveTo>
                <a:lnTo>
                  <a:pt x="0" y="166254"/>
                </a:lnTo>
                <a:lnTo>
                  <a:pt x="105798" y="128469"/>
                </a:lnTo>
                <a:lnTo>
                  <a:pt x="90684" y="3778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/>
          <p:cNvSpPr/>
          <p:nvPr/>
        </p:nvSpPr>
        <p:spPr>
          <a:xfrm>
            <a:off x="2162569" y="1346410"/>
            <a:ext cx="105798" cy="166254"/>
          </a:xfrm>
          <a:custGeom>
            <a:avLst/>
            <a:gdLst>
              <a:gd name="connsiteX0" fmla="*/ 0 w 105798"/>
              <a:gd name="connsiteY0" fmla="*/ 0 h 166254"/>
              <a:gd name="connsiteX1" fmla="*/ 0 w 105798"/>
              <a:gd name="connsiteY1" fmla="*/ 166254 h 166254"/>
              <a:gd name="connsiteX2" fmla="*/ 105798 w 105798"/>
              <a:gd name="connsiteY2" fmla="*/ 128469 h 166254"/>
              <a:gd name="connsiteX3" fmla="*/ 90684 w 105798"/>
              <a:gd name="connsiteY3" fmla="*/ 37785 h 166254"/>
              <a:gd name="connsiteX4" fmla="*/ 0 w 105798"/>
              <a:gd name="connsiteY4" fmla="*/ 0 h 166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798" h="166254">
                <a:moveTo>
                  <a:pt x="0" y="0"/>
                </a:moveTo>
                <a:lnTo>
                  <a:pt x="0" y="166254"/>
                </a:lnTo>
                <a:lnTo>
                  <a:pt x="105798" y="128469"/>
                </a:lnTo>
                <a:lnTo>
                  <a:pt x="90684" y="3778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/>
          <p:cNvSpPr/>
          <p:nvPr/>
        </p:nvSpPr>
        <p:spPr>
          <a:xfrm>
            <a:off x="2163828" y="2511452"/>
            <a:ext cx="105798" cy="166254"/>
          </a:xfrm>
          <a:custGeom>
            <a:avLst/>
            <a:gdLst>
              <a:gd name="connsiteX0" fmla="*/ 0 w 105798"/>
              <a:gd name="connsiteY0" fmla="*/ 0 h 166254"/>
              <a:gd name="connsiteX1" fmla="*/ 0 w 105798"/>
              <a:gd name="connsiteY1" fmla="*/ 166254 h 166254"/>
              <a:gd name="connsiteX2" fmla="*/ 105798 w 105798"/>
              <a:gd name="connsiteY2" fmla="*/ 128469 h 166254"/>
              <a:gd name="connsiteX3" fmla="*/ 90684 w 105798"/>
              <a:gd name="connsiteY3" fmla="*/ 37785 h 166254"/>
              <a:gd name="connsiteX4" fmla="*/ 0 w 105798"/>
              <a:gd name="connsiteY4" fmla="*/ 0 h 166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798" h="166254">
                <a:moveTo>
                  <a:pt x="0" y="0"/>
                </a:moveTo>
                <a:lnTo>
                  <a:pt x="0" y="166254"/>
                </a:lnTo>
                <a:lnTo>
                  <a:pt x="105798" y="128469"/>
                </a:lnTo>
                <a:lnTo>
                  <a:pt x="90684" y="3778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/>
          <p:cNvSpPr/>
          <p:nvPr/>
        </p:nvSpPr>
        <p:spPr>
          <a:xfrm>
            <a:off x="3372952" y="1461024"/>
            <a:ext cx="105798" cy="166254"/>
          </a:xfrm>
          <a:custGeom>
            <a:avLst/>
            <a:gdLst>
              <a:gd name="connsiteX0" fmla="*/ 0 w 105798"/>
              <a:gd name="connsiteY0" fmla="*/ 0 h 166254"/>
              <a:gd name="connsiteX1" fmla="*/ 0 w 105798"/>
              <a:gd name="connsiteY1" fmla="*/ 166254 h 166254"/>
              <a:gd name="connsiteX2" fmla="*/ 105798 w 105798"/>
              <a:gd name="connsiteY2" fmla="*/ 128469 h 166254"/>
              <a:gd name="connsiteX3" fmla="*/ 90684 w 105798"/>
              <a:gd name="connsiteY3" fmla="*/ 37785 h 166254"/>
              <a:gd name="connsiteX4" fmla="*/ 0 w 105798"/>
              <a:gd name="connsiteY4" fmla="*/ 0 h 166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798" h="166254">
                <a:moveTo>
                  <a:pt x="0" y="0"/>
                </a:moveTo>
                <a:lnTo>
                  <a:pt x="0" y="166254"/>
                </a:lnTo>
                <a:lnTo>
                  <a:pt x="105798" y="128469"/>
                </a:lnTo>
                <a:lnTo>
                  <a:pt x="90684" y="3778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324954" y="1979940"/>
            <a:ext cx="40807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764380" y="1983581"/>
            <a:ext cx="16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945358" y="1988343"/>
            <a:ext cx="7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287166" y="1927041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0" y="491207"/>
            <a:ext cx="25180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monochromatic light source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264496" y="2909455"/>
            <a:ext cx="10749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narrow slit</a:t>
            </a:r>
            <a:endParaRPr lang="en-US" sz="1600" dirty="0"/>
          </a:p>
        </p:txBody>
      </p:sp>
      <p:sp>
        <p:nvSpPr>
          <p:cNvPr id="22" name="TextBox 21"/>
          <p:cNvSpPr txBox="1"/>
          <p:nvPr/>
        </p:nvSpPr>
        <p:spPr>
          <a:xfrm>
            <a:off x="445864" y="1934598"/>
            <a:ext cx="2792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S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2094555" y="1172598"/>
            <a:ext cx="3032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A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2042916" y="2413210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B</a:t>
            </a:r>
            <a:endParaRPr lang="en-US" sz="1600" dirty="0"/>
          </a:p>
        </p:txBody>
      </p:sp>
      <p:sp>
        <p:nvSpPr>
          <p:cNvPr id="23" name="TextBox 22"/>
          <p:cNvSpPr txBox="1"/>
          <p:nvPr/>
        </p:nvSpPr>
        <p:spPr>
          <a:xfrm>
            <a:off x="1624760" y="3136165"/>
            <a:ext cx="811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double </a:t>
            </a:r>
          </a:p>
          <a:p>
            <a:pPr algn="ctr"/>
            <a:r>
              <a:rPr lang="en-AU" sz="1600" dirty="0"/>
              <a:t>slits</a:t>
            </a:r>
            <a:endParaRPr 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2652516" y="3113494"/>
            <a:ext cx="8232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viewing</a:t>
            </a:r>
          </a:p>
          <a:p>
            <a:pPr algn="ctr"/>
            <a:r>
              <a:rPr lang="en-AU" sz="1600" dirty="0"/>
              <a:t>screen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702942" y="3279749"/>
            <a:ext cx="12531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observed</a:t>
            </a:r>
          </a:p>
          <a:p>
            <a:r>
              <a:rPr lang="en-AU" sz="1600" dirty="0"/>
              <a:t> interference</a:t>
            </a:r>
          </a:p>
          <a:p>
            <a:pPr algn="ctr"/>
            <a:r>
              <a:rPr lang="en-AU" sz="1600" dirty="0"/>
              <a:t>pattern</a:t>
            </a:r>
            <a:endParaRPr lang="en-US" sz="1600" dirty="0"/>
          </a:p>
        </p:txBody>
      </p:sp>
      <p:sp>
        <p:nvSpPr>
          <p:cNvPr id="29" name="TextBox 28"/>
          <p:cNvSpPr txBox="1"/>
          <p:nvPr/>
        </p:nvSpPr>
        <p:spPr>
          <a:xfrm>
            <a:off x="3258337" y="1958528"/>
            <a:ext cx="329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S’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74863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mage result for clip art sunglasses">
            <a:extLst>
              <a:ext uri="{FF2B5EF4-FFF2-40B4-BE49-F238E27FC236}">
                <a16:creationId xmlns:a16="http://schemas.microsoft.com/office/drawing/2014/main" id="{DCB87296-4808-4987-9A5C-15A4B4DDC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8482">
            <a:off x="2348278" y="2184556"/>
            <a:ext cx="2141950" cy="742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n 3">
            <a:extLst>
              <a:ext uri="{FF2B5EF4-FFF2-40B4-BE49-F238E27FC236}">
                <a16:creationId xmlns:a16="http://schemas.microsoft.com/office/drawing/2014/main" id="{C03C3475-52F4-48D4-B6CA-E549A47D2AD7}"/>
              </a:ext>
            </a:extLst>
          </p:cNvPr>
          <p:cNvSpPr/>
          <p:nvPr/>
        </p:nvSpPr>
        <p:spPr>
          <a:xfrm>
            <a:off x="241825" y="1843911"/>
            <a:ext cx="430750" cy="408080"/>
          </a:xfrm>
          <a:prstGeom prst="sun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D91E8D-932C-4372-9D3D-67E10F1F3BE6}"/>
              </a:ext>
            </a:extLst>
          </p:cNvPr>
          <p:cNvSpPr/>
          <p:nvPr/>
        </p:nvSpPr>
        <p:spPr>
          <a:xfrm>
            <a:off x="264495" y="4390630"/>
            <a:ext cx="2365349" cy="9824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739764B-7AB6-470B-ACD8-E67EEDECFA9E}"/>
              </a:ext>
            </a:extLst>
          </p:cNvPr>
          <p:cNvCxnSpPr>
            <a:cxnSpLocks/>
          </p:cNvCxnSpPr>
          <p:nvPr/>
        </p:nvCxnSpPr>
        <p:spPr>
          <a:xfrm>
            <a:off x="400522" y="2342676"/>
            <a:ext cx="1171339" cy="205551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173961-53B2-4D11-808C-38CB936091A8}"/>
              </a:ext>
            </a:extLst>
          </p:cNvPr>
          <p:cNvCxnSpPr>
            <a:cxnSpLocks/>
          </p:cNvCxnSpPr>
          <p:nvPr/>
        </p:nvCxnSpPr>
        <p:spPr>
          <a:xfrm flipV="1">
            <a:off x="1571861" y="2251992"/>
            <a:ext cx="1322479" cy="213864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080C2A-2FC0-478B-9EF5-8800C89A56A6}"/>
              </a:ext>
            </a:extLst>
          </p:cNvPr>
          <p:cNvGrpSpPr/>
          <p:nvPr/>
        </p:nvGrpSpPr>
        <p:grpSpPr>
          <a:xfrm>
            <a:off x="597004" y="2712970"/>
            <a:ext cx="370295" cy="634789"/>
            <a:chOff x="392965" y="2403133"/>
            <a:chExt cx="559220" cy="95218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1EE773A-BC9B-480D-9BB2-E062C10A563A}"/>
                </a:ext>
              </a:extLst>
            </p:cNvPr>
            <p:cNvCxnSpPr>
              <a:cxnSpLocks/>
            </p:cNvCxnSpPr>
            <p:nvPr/>
          </p:nvCxnSpPr>
          <p:spPr>
            <a:xfrm>
              <a:off x="672575" y="2403133"/>
              <a:ext cx="0" cy="952185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BA0650E-8599-4E70-9192-46F9525B3098}"/>
                </a:ext>
              </a:extLst>
            </p:cNvPr>
            <p:cNvCxnSpPr>
              <a:cxnSpLocks/>
            </p:cNvCxnSpPr>
            <p:nvPr/>
          </p:nvCxnSpPr>
          <p:spPr>
            <a:xfrm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FE46D2C-6D66-4BD8-8A9F-3011FE4E8A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35E3D0D-4285-4346-9EF5-B6F90C9356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965" y="2879226"/>
              <a:ext cx="559220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1EB7E5D-EB5D-4935-95ED-0F22395B61F1}"/>
              </a:ext>
            </a:extLst>
          </p:cNvPr>
          <p:cNvCxnSpPr>
            <a:cxnSpLocks/>
          </p:cNvCxnSpPr>
          <p:nvPr/>
        </p:nvCxnSpPr>
        <p:spPr>
          <a:xfrm>
            <a:off x="793488" y="2063066"/>
            <a:ext cx="3105937" cy="92195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B7D2DC-EDE3-41F2-99B3-5A5ED5F591B1}"/>
              </a:ext>
            </a:extLst>
          </p:cNvPr>
          <p:cNvGrpSpPr/>
          <p:nvPr/>
        </p:nvGrpSpPr>
        <p:grpSpPr>
          <a:xfrm>
            <a:off x="892988" y="1814943"/>
            <a:ext cx="370295" cy="634789"/>
            <a:chOff x="392965" y="2403133"/>
            <a:chExt cx="559220" cy="952185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FDC221D-BE06-4070-BAF5-1660A0AC41F0}"/>
                </a:ext>
              </a:extLst>
            </p:cNvPr>
            <p:cNvCxnSpPr>
              <a:cxnSpLocks/>
            </p:cNvCxnSpPr>
            <p:nvPr/>
          </p:nvCxnSpPr>
          <p:spPr>
            <a:xfrm>
              <a:off x="672575" y="2403133"/>
              <a:ext cx="0" cy="952185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DD6734A7-07A6-49D1-84B8-C746446FEC2A}"/>
                </a:ext>
              </a:extLst>
            </p:cNvPr>
            <p:cNvCxnSpPr>
              <a:cxnSpLocks/>
            </p:cNvCxnSpPr>
            <p:nvPr/>
          </p:nvCxnSpPr>
          <p:spPr>
            <a:xfrm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BA92936-F701-4A03-A1DF-7C063376D9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78EEF9D7-EF6E-4EF2-997D-1A92823B02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965" y="2879226"/>
              <a:ext cx="559220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D1426E25-256D-426E-998B-C6C5703D448B}"/>
              </a:ext>
            </a:extLst>
          </p:cNvPr>
          <p:cNvSpPr txBox="1"/>
          <p:nvPr/>
        </p:nvSpPr>
        <p:spPr>
          <a:xfrm>
            <a:off x="211596" y="899285"/>
            <a:ext cx="13375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>
                <a:solidFill>
                  <a:srgbClr val="7030A0"/>
                </a:solidFill>
              </a:rPr>
              <a:t>unpolarised light from Sun</a:t>
            </a:r>
            <a:endParaRPr lang="en-US" sz="1600" dirty="0">
              <a:solidFill>
                <a:srgbClr val="7030A0"/>
              </a:solidFill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6F8675F-AF29-4749-B49B-6E92D424E79D}"/>
              </a:ext>
            </a:extLst>
          </p:cNvPr>
          <p:cNvGrpSpPr/>
          <p:nvPr/>
        </p:nvGrpSpPr>
        <p:grpSpPr>
          <a:xfrm>
            <a:off x="1944744" y="3430887"/>
            <a:ext cx="201451" cy="356438"/>
            <a:chOff x="1687805" y="4323877"/>
            <a:chExt cx="261838" cy="63478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9D4CC6F-9124-4310-BAA9-20B06594A4B1}"/>
                </a:ext>
              </a:extLst>
            </p:cNvPr>
            <p:cNvCxnSpPr>
              <a:cxnSpLocks/>
            </p:cNvCxnSpPr>
            <p:nvPr/>
          </p:nvCxnSpPr>
          <p:spPr>
            <a:xfrm>
              <a:off x="1818724" y="4323877"/>
              <a:ext cx="0" cy="634789"/>
            </a:xfrm>
            <a:prstGeom prst="straightConnector1">
              <a:avLst/>
            </a:prstGeom>
            <a:ln w="9525">
              <a:solidFill>
                <a:srgbClr val="7030A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B067593-7CA4-4D5B-9D62-F2DECEE36777}"/>
                </a:ext>
              </a:extLst>
            </p:cNvPr>
            <p:cNvCxnSpPr>
              <a:cxnSpLocks/>
            </p:cNvCxnSpPr>
            <p:nvPr/>
          </p:nvCxnSpPr>
          <p:spPr>
            <a:xfrm>
              <a:off x="1687805" y="4416840"/>
              <a:ext cx="261838" cy="448864"/>
            </a:xfrm>
            <a:prstGeom prst="straightConnector1">
              <a:avLst/>
            </a:prstGeom>
            <a:ln w="9525">
              <a:solidFill>
                <a:srgbClr val="7030A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2ABB8870-7F71-4797-8B1D-E652721B3E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87805" y="4416840"/>
              <a:ext cx="261838" cy="448864"/>
            </a:xfrm>
            <a:prstGeom prst="straightConnector1">
              <a:avLst/>
            </a:prstGeom>
            <a:ln w="9525">
              <a:solidFill>
                <a:srgbClr val="7030A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C7A48BA-C183-4224-93E4-5C78642E1ED7}"/>
              </a:ext>
            </a:extLst>
          </p:cNvPr>
          <p:cNvCxnSpPr>
            <a:cxnSpLocks/>
          </p:cNvCxnSpPr>
          <p:nvPr/>
        </p:nvCxnSpPr>
        <p:spPr>
          <a:xfrm flipH="1">
            <a:off x="1852729" y="3621072"/>
            <a:ext cx="396000" cy="0"/>
          </a:xfrm>
          <a:prstGeom prst="straightConnector1">
            <a:avLst/>
          </a:prstGeom>
          <a:ln w="28575">
            <a:solidFill>
              <a:srgbClr val="7030A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F264A594-A147-4A72-AFEF-7865ACE79B75}"/>
              </a:ext>
            </a:extLst>
          </p:cNvPr>
          <p:cNvSpPr txBox="1"/>
          <p:nvPr/>
        </p:nvSpPr>
        <p:spPr>
          <a:xfrm>
            <a:off x="408080" y="4519099"/>
            <a:ext cx="20328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upon reflection, the horizontal component has the greatest magnitude </a:t>
            </a:r>
            <a:endParaRPr lang="en-US" sz="1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BDC888-CEED-4127-8F33-FADBA515747B}"/>
              </a:ext>
            </a:extLst>
          </p:cNvPr>
          <p:cNvSpPr txBox="1"/>
          <p:nvPr/>
        </p:nvSpPr>
        <p:spPr>
          <a:xfrm>
            <a:off x="1458506" y="0"/>
            <a:ext cx="34233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The polaroid sunglasses have polarisers in the lens which absorb the horizontal component of the light, so reflected light is reduced in all orientations   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21F19E8-EFDF-4ABD-B791-1123FAA4E51E}"/>
              </a:ext>
            </a:extLst>
          </p:cNvPr>
          <p:cNvCxnSpPr>
            <a:cxnSpLocks/>
          </p:cNvCxnSpPr>
          <p:nvPr/>
        </p:nvCxnSpPr>
        <p:spPr>
          <a:xfrm flipV="1">
            <a:off x="3121052" y="1156225"/>
            <a:ext cx="445864" cy="71791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3B33043-A1EA-4B11-91BF-A18F5619A417}"/>
              </a:ext>
            </a:extLst>
          </p:cNvPr>
          <p:cNvGrpSpPr/>
          <p:nvPr/>
        </p:nvGrpSpPr>
        <p:grpSpPr>
          <a:xfrm>
            <a:off x="3291153" y="1240609"/>
            <a:ext cx="201451" cy="356438"/>
            <a:chOff x="1687805" y="4323877"/>
            <a:chExt cx="261838" cy="634789"/>
          </a:xfrm>
        </p:grpSpPr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4B7F9D13-5B11-48D1-AEB8-DCF1EFF1306F}"/>
                </a:ext>
              </a:extLst>
            </p:cNvPr>
            <p:cNvCxnSpPr>
              <a:cxnSpLocks/>
            </p:cNvCxnSpPr>
            <p:nvPr/>
          </p:nvCxnSpPr>
          <p:spPr>
            <a:xfrm>
              <a:off x="1818724" y="4323877"/>
              <a:ext cx="0" cy="634789"/>
            </a:xfrm>
            <a:prstGeom prst="straightConnector1">
              <a:avLst/>
            </a:prstGeom>
            <a:ln w="9525">
              <a:solidFill>
                <a:srgbClr val="7030A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948EA866-0B77-401D-8F72-DFB3B9D442BE}"/>
                </a:ext>
              </a:extLst>
            </p:cNvPr>
            <p:cNvCxnSpPr>
              <a:cxnSpLocks/>
            </p:cNvCxnSpPr>
            <p:nvPr/>
          </p:nvCxnSpPr>
          <p:spPr>
            <a:xfrm>
              <a:off x="1687805" y="4416840"/>
              <a:ext cx="261838" cy="448864"/>
            </a:xfrm>
            <a:prstGeom prst="straightConnector1">
              <a:avLst/>
            </a:prstGeom>
            <a:ln w="9525">
              <a:solidFill>
                <a:srgbClr val="7030A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28DB6C4-E021-47C7-BE28-A20EA72B70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87805" y="4416840"/>
              <a:ext cx="261838" cy="448864"/>
            </a:xfrm>
            <a:prstGeom prst="straightConnector1">
              <a:avLst/>
            </a:prstGeom>
            <a:ln w="9525">
              <a:solidFill>
                <a:srgbClr val="7030A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6103FF2-BA21-4CBC-9638-EFC5E0B4EF2C}"/>
              </a:ext>
            </a:extLst>
          </p:cNvPr>
          <p:cNvCxnSpPr>
            <a:cxnSpLocks/>
          </p:cNvCxnSpPr>
          <p:nvPr/>
        </p:nvCxnSpPr>
        <p:spPr>
          <a:xfrm flipH="1">
            <a:off x="3229366" y="1423237"/>
            <a:ext cx="324000" cy="0"/>
          </a:xfrm>
          <a:prstGeom prst="straightConnector1">
            <a:avLst/>
          </a:prstGeom>
          <a:ln w="9525">
            <a:solidFill>
              <a:srgbClr val="7030A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BDB5CC4-D123-4B20-9F3B-791B23C4A77A}"/>
              </a:ext>
            </a:extLst>
          </p:cNvPr>
          <p:cNvCxnSpPr>
            <a:cxnSpLocks/>
          </p:cNvCxnSpPr>
          <p:nvPr/>
        </p:nvCxnSpPr>
        <p:spPr>
          <a:xfrm>
            <a:off x="4218081" y="3107198"/>
            <a:ext cx="452161" cy="13476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160912D-D766-4E55-B79C-0E956E526EBB}"/>
              </a:ext>
            </a:extLst>
          </p:cNvPr>
          <p:cNvCxnSpPr>
            <a:cxnSpLocks/>
          </p:cNvCxnSpPr>
          <p:nvPr/>
        </p:nvCxnSpPr>
        <p:spPr>
          <a:xfrm>
            <a:off x="4504021" y="2934642"/>
            <a:ext cx="0" cy="504000"/>
          </a:xfrm>
          <a:prstGeom prst="straightConnector1">
            <a:avLst/>
          </a:prstGeom>
          <a:ln w="19050">
            <a:solidFill>
              <a:srgbClr val="7030A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AB4C371-1D62-4C29-A904-F5E86755EA06}"/>
              </a:ext>
            </a:extLst>
          </p:cNvPr>
          <p:cNvCxnSpPr>
            <a:cxnSpLocks/>
          </p:cNvCxnSpPr>
          <p:nvPr/>
        </p:nvCxnSpPr>
        <p:spPr>
          <a:xfrm>
            <a:off x="4403295" y="3054854"/>
            <a:ext cx="201451" cy="252040"/>
          </a:xfrm>
          <a:prstGeom prst="straightConnector1">
            <a:avLst/>
          </a:prstGeom>
          <a:ln w="9525">
            <a:solidFill>
              <a:srgbClr val="7030A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2F64F18-3303-4EBC-AE19-0100E94F9F29}"/>
              </a:ext>
            </a:extLst>
          </p:cNvPr>
          <p:cNvCxnSpPr>
            <a:cxnSpLocks/>
          </p:cNvCxnSpPr>
          <p:nvPr/>
        </p:nvCxnSpPr>
        <p:spPr>
          <a:xfrm flipH="1">
            <a:off x="4403295" y="3054854"/>
            <a:ext cx="201451" cy="252040"/>
          </a:xfrm>
          <a:prstGeom prst="straightConnector1">
            <a:avLst/>
          </a:prstGeom>
          <a:ln w="9525">
            <a:solidFill>
              <a:srgbClr val="7030A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CD41AB54-8B8B-42A5-B398-D431D3A818EE}"/>
              </a:ext>
            </a:extLst>
          </p:cNvPr>
          <p:cNvCxnSpPr>
            <a:cxnSpLocks/>
          </p:cNvCxnSpPr>
          <p:nvPr/>
        </p:nvCxnSpPr>
        <p:spPr>
          <a:xfrm flipH="1">
            <a:off x="4349065" y="3185283"/>
            <a:ext cx="288000" cy="0"/>
          </a:xfrm>
          <a:prstGeom prst="straightConnector1">
            <a:avLst/>
          </a:prstGeom>
          <a:ln w="9525">
            <a:solidFill>
              <a:srgbClr val="7030A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4FAA249-5325-47CB-BB6B-8F52F1988F88}"/>
              </a:ext>
            </a:extLst>
          </p:cNvPr>
          <p:cNvSpPr txBox="1"/>
          <p:nvPr/>
        </p:nvSpPr>
        <p:spPr>
          <a:xfrm>
            <a:off x="2818771" y="3385547"/>
            <a:ext cx="21537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direct sunlight: reduced in intensity but not as much as the glare from the reflected light</a:t>
            </a:r>
            <a:endParaRPr lang="en-US" sz="1600" dirty="0"/>
          </a:p>
        </p:txBody>
      </p:sp>
      <p:pic>
        <p:nvPicPr>
          <p:cNvPr id="59" name="Picture 6" descr="Image result for images polarisation sunglasses">
            <a:extLst>
              <a:ext uri="{FF2B5EF4-FFF2-40B4-BE49-F238E27FC236}">
                <a16:creationId xmlns:a16="http://schemas.microsoft.com/office/drawing/2014/main" id="{3968E65F-5261-44C8-AA0D-769DFA5B6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938" y="4632456"/>
            <a:ext cx="2298567" cy="948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FFD7C09C-D1C0-4CEB-BF9C-C3C0FD3AFBFE}"/>
              </a:ext>
            </a:extLst>
          </p:cNvPr>
          <p:cNvSpPr txBox="1"/>
          <p:nvPr/>
        </p:nvSpPr>
        <p:spPr>
          <a:xfrm>
            <a:off x="2721654" y="5478842"/>
            <a:ext cx="874367" cy="7386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1400" dirty="0"/>
              <a:t>without polarised lens</a:t>
            </a:r>
            <a:endParaRPr lang="en-US" sz="14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47E30D8-A914-437D-8D7A-EE41F641C3A1}"/>
              </a:ext>
            </a:extLst>
          </p:cNvPr>
          <p:cNvSpPr txBox="1"/>
          <p:nvPr/>
        </p:nvSpPr>
        <p:spPr>
          <a:xfrm>
            <a:off x="3725613" y="5472545"/>
            <a:ext cx="1027891" cy="9541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1400" dirty="0"/>
              <a:t>without polarised lens: glare reduced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045331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Image result for images photoelasticity building structures">
            <a:extLst>
              <a:ext uri="{FF2B5EF4-FFF2-40B4-BE49-F238E27FC236}">
                <a16:creationId xmlns:a16="http://schemas.microsoft.com/office/drawing/2014/main" id="{EBD0CAA5-AB13-4614-BF35-A7B8D743E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349" y="717918"/>
            <a:ext cx="2281804" cy="2123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Image result for images photoelasticity">
            <a:extLst>
              <a:ext uri="{FF2B5EF4-FFF2-40B4-BE49-F238E27FC236}">
                <a16:creationId xmlns:a16="http://schemas.microsoft.com/office/drawing/2014/main" id="{C51AB447-DC07-4C92-A6EF-BD46A57970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8" t="-1008" r="10651" b="1008"/>
          <a:stretch/>
        </p:blipFill>
        <p:spPr bwMode="auto">
          <a:xfrm>
            <a:off x="2569389" y="912693"/>
            <a:ext cx="2254674" cy="1739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9817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Cylinder 33">
            <a:extLst>
              <a:ext uri="{FF2B5EF4-FFF2-40B4-BE49-F238E27FC236}">
                <a16:creationId xmlns:a16="http://schemas.microsoft.com/office/drawing/2014/main" id="{93674759-06FD-4FB2-8C43-4F575B2ABBC6}"/>
              </a:ext>
            </a:extLst>
          </p:cNvPr>
          <p:cNvSpPr/>
          <p:nvPr/>
        </p:nvSpPr>
        <p:spPr>
          <a:xfrm rot="14472394">
            <a:off x="4541773" y="1995053"/>
            <a:ext cx="332509" cy="45342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D077741-FD8D-4802-B9FE-F9F394C32564}"/>
              </a:ext>
            </a:extLst>
          </p:cNvPr>
          <p:cNvCxnSpPr/>
          <p:nvPr/>
        </p:nvCxnSpPr>
        <p:spPr>
          <a:xfrm>
            <a:off x="672575" y="763259"/>
            <a:ext cx="0" cy="8312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E0B2C1-9A50-4E6D-A175-EE4B46565C46}"/>
              </a:ext>
            </a:extLst>
          </p:cNvPr>
          <p:cNvCxnSpPr>
            <a:cxnSpLocks/>
          </p:cNvCxnSpPr>
          <p:nvPr/>
        </p:nvCxnSpPr>
        <p:spPr>
          <a:xfrm rot="16200000">
            <a:off x="1097029" y="1180156"/>
            <a:ext cx="0" cy="8312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936D140-BA2D-4180-9272-0849B2E9A043}"/>
              </a:ext>
            </a:extLst>
          </p:cNvPr>
          <p:cNvCxnSpPr>
            <a:cxnSpLocks/>
          </p:cNvCxnSpPr>
          <p:nvPr/>
        </p:nvCxnSpPr>
        <p:spPr>
          <a:xfrm flipH="1">
            <a:off x="105798" y="1307365"/>
            <a:ext cx="1473621" cy="4609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6220B3F-B34D-4401-BB38-9C48EE7BBDF0}"/>
              </a:ext>
            </a:extLst>
          </p:cNvPr>
          <p:cNvSpPr txBox="1"/>
          <p:nvPr/>
        </p:nvSpPr>
        <p:spPr>
          <a:xfrm>
            <a:off x="385408" y="695246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Y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41379F-C24B-4745-8FEC-01D6E153C255}"/>
              </a:ext>
            </a:extLst>
          </p:cNvPr>
          <p:cNvSpPr txBox="1"/>
          <p:nvPr/>
        </p:nvSpPr>
        <p:spPr>
          <a:xfrm>
            <a:off x="1293511" y="1542893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X</a:t>
            </a:r>
            <a:endParaRPr 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B63B06-36AA-47B1-9A81-2D0B453FBFEA}"/>
              </a:ext>
            </a:extLst>
          </p:cNvPr>
          <p:cNvSpPr txBox="1"/>
          <p:nvPr/>
        </p:nvSpPr>
        <p:spPr>
          <a:xfrm>
            <a:off x="1566823" y="1136072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Z</a:t>
            </a:r>
            <a:endParaRPr lang="en-US" sz="1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7A2109A-040B-4201-830D-B28AB686ED30}"/>
              </a:ext>
            </a:extLst>
          </p:cNvPr>
          <p:cNvCxnSpPr/>
          <p:nvPr/>
        </p:nvCxnSpPr>
        <p:spPr>
          <a:xfrm>
            <a:off x="657461" y="1594532"/>
            <a:ext cx="468536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ED3ADF-CEBC-4091-807F-6DB6E468A655}"/>
              </a:ext>
            </a:extLst>
          </p:cNvPr>
          <p:cNvCxnSpPr>
            <a:cxnSpLocks/>
          </p:cNvCxnSpPr>
          <p:nvPr/>
        </p:nvCxnSpPr>
        <p:spPr>
          <a:xfrm rot="16200000" flipV="1">
            <a:off x="439567" y="1361524"/>
            <a:ext cx="468536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8ACD492-1D9A-4DE7-A46C-1FC289B6A77F}"/>
              </a:ext>
            </a:extLst>
          </p:cNvPr>
          <p:cNvCxnSpPr>
            <a:cxnSpLocks/>
          </p:cNvCxnSpPr>
          <p:nvPr/>
        </p:nvCxnSpPr>
        <p:spPr>
          <a:xfrm flipV="1">
            <a:off x="680132" y="1405606"/>
            <a:ext cx="612119" cy="188926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47880BD8-8240-4723-8522-3B2089A926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6757126"/>
              </p:ext>
            </p:extLst>
          </p:nvPr>
        </p:nvGraphicFramePr>
        <p:xfrm>
          <a:off x="823546" y="1637867"/>
          <a:ext cx="1270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1" name="Equation" r:id="rId3" imgW="126720" imgH="253800" progId="Equation.DSMT4">
                  <p:embed/>
                </p:oleObj>
              </mc:Choice>
              <mc:Fallback>
                <p:oleObj name="Equation" r:id="rId3" imgW="126720" imgH="253800" progId="Equation.DSMT4">
                  <p:embed/>
                  <p:pic>
                    <p:nvPicPr>
                      <p:cNvPr id="69" name="Object 68">
                        <a:extLst>
                          <a:ext uri="{FF2B5EF4-FFF2-40B4-BE49-F238E27FC236}">
                            <a16:creationId xmlns:a16="http://schemas.microsoft.com/office/drawing/2014/main" id="{61DB762C-9F56-41F6-B481-50E221CDA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546" y="1637867"/>
                        <a:ext cx="1270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8AF1CB2F-4466-4EBE-A7A9-DB6B423844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136541"/>
              </p:ext>
            </p:extLst>
          </p:nvPr>
        </p:nvGraphicFramePr>
        <p:xfrm>
          <a:off x="387652" y="1157839"/>
          <a:ext cx="1524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2" name="Equation" r:id="rId5" imgW="152280" imgH="291960" progId="Equation.DSMT4">
                  <p:embed/>
                </p:oleObj>
              </mc:Choice>
              <mc:Fallback>
                <p:oleObj name="Equation" r:id="rId5" imgW="152280" imgH="291960" progId="Equation.DSMT4">
                  <p:embed/>
                  <p:pic>
                    <p:nvPicPr>
                      <p:cNvPr id="71" name="Object 70">
                        <a:extLst>
                          <a:ext uri="{FF2B5EF4-FFF2-40B4-BE49-F238E27FC236}">
                            <a16:creationId xmlns:a16="http://schemas.microsoft.com/office/drawing/2014/main" id="{58AC98DD-F429-47A5-9185-1D31A83E3B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7652" y="1157839"/>
                        <a:ext cx="1524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72ADAEED-668C-4354-A1D0-46CB4A2D87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4900402"/>
              </p:ext>
            </p:extLst>
          </p:nvPr>
        </p:nvGraphicFramePr>
        <p:xfrm>
          <a:off x="1046989" y="1134341"/>
          <a:ext cx="1524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3" name="Equation" r:id="rId7" imgW="152280" imgH="266400" progId="Equation.DSMT4">
                  <p:embed/>
                </p:oleObj>
              </mc:Choice>
              <mc:Fallback>
                <p:oleObj name="Equation" r:id="rId7" imgW="152280" imgH="266400" progId="Equation.DSMT4">
                  <p:embed/>
                  <p:pic>
                    <p:nvPicPr>
                      <p:cNvPr id="72" name="Object 71">
                        <a:extLst>
                          <a:ext uri="{FF2B5EF4-FFF2-40B4-BE49-F238E27FC236}">
                            <a16:creationId xmlns:a16="http://schemas.microsoft.com/office/drawing/2014/main" id="{C91F17DF-C037-451E-A20A-71C9B89001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46989" y="1134341"/>
                        <a:ext cx="1524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09D3C59-A172-47A7-9785-9564E7C9A52E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362737" y="2330960"/>
            <a:ext cx="4146609" cy="1772504"/>
          </a:xfrm>
          <a:prstGeom prst="straightConnector1">
            <a:avLst/>
          </a:prstGeom>
          <a:ln w="28575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C28F7A7-9BB7-4AA6-ACB6-AF37B72C25CB}"/>
              </a:ext>
            </a:extLst>
          </p:cNvPr>
          <p:cNvGrpSpPr/>
          <p:nvPr/>
        </p:nvGrpSpPr>
        <p:grpSpPr>
          <a:xfrm rot="1800000">
            <a:off x="672576" y="3408218"/>
            <a:ext cx="793487" cy="793487"/>
            <a:chOff x="1073098" y="2697858"/>
            <a:chExt cx="793487" cy="79348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5CD483F-4CE9-4C35-8F13-63DF382C68E5}"/>
                </a:ext>
              </a:extLst>
            </p:cNvPr>
            <p:cNvSpPr/>
            <p:nvPr/>
          </p:nvSpPr>
          <p:spPr>
            <a:xfrm>
              <a:off x="1073098" y="2697858"/>
              <a:ext cx="793487" cy="793487"/>
            </a:xfrm>
            <a:prstGeom prst="ellipse">
              <a:avLst/>
            </a:prstGeom>
            <a:noFill/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231A36-4C3F-4232-A34E-5015139EA624}"/>
                </a:ext>
              </a:extLst>
            </p:cNvPr>
            <p:cNvCxnSpPr>
              <a:stCxn id="19" idx="4"/>
              <a:endCxn id="19" idx="0"/>
            </p:cNvCxnSpPr>
            <p:nvPr/>
          </p:nvCxnSpPr>
          <p:spPr>
            <a:xfrm flipV="1">
              <a:off x="1469842" y="2697858"/>
              <a:ext cx="0" cy="79348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944E50F-1EF8-4619-BCC5-23BABEE29F24}"/>
              </a:ext>
            </a:extLst>
          </p:cNvPr>
          <p:cNvGrpSpPr/>
          <p:nvPr/>
        </p:nvGrpSpPr>
        <p:grpSpPr>
          <a:xfrm rot="3600000">
            <a:off x="1663808" y="3008955"/>
            <a:ext cx="793487" cy="793487"/>
            <a:chOff x="1073098" y="2697858"/>
            <a:chExt cx="793487" cy="793487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A211400-5220-478E-8545-099B5FB65CC9}"/>
                </a:ext>
              </a:extLst>
            </p:cNvPr>
            <p:cNvSpPr/>
            <p:nvPr/>
          </p:nvSpPr>
          <p:spPr>
            <a:xfrm>
              <a:off x="1073098" y="2697858"/>
              <a:ext cx="793487" cy="793487"/>
            </a:xfrm>
            <a:prstGeom prst="ellipse">
              <a:avLst/>
            </a:prstGeom>
            <a:noFill/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B6A014F-7DA6-49F0-94E2-800E639C8E1D}"/>
                </a:ext>
              </a:extLst>
            </p:cNvPr>
            <p:cNvCxnSpPr>
              <a:stCxn id="24" idx="4"/>
              <a:endCxn id="24" idx="0"/>
            </p:cNvCxnSpPr>
            <p:nvPr/>
          </p:nvCxnSpPr>
          <p:spPr>
            <a:xfrm flipV="1">
              <a:off x="1469842" y="2697858"/>
              <a:ext cx="0" cy="79348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F59A260-4AAC-4165-8B1D-087BC2D49A2F}"/>
              </a:ext>
            </a:extLst>
          </p:cNvPr>
          <p:cNvGrpSpPr/>
          <p:nvPr/>
        </p:nvGrpSpPr>
        <p:grpSpPr>
          <a:xfrm rot="2700000">
            <a:off x="2617253" y="2602136"/>
            <a:ext cx="793487" cy="793487"/>
            <a:chOff x="1073098" y="2697858"/>
            <a:chExt cx="793487" cy="793487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AB35CC4-67E3-4F91-99EB-381562525A8C}"/>
                </a:ext>
              </a:extLst>
            </p:cNvPr>
            <p:cNvSpPr/>
            <p:nvPr/>
          </p:nvSpPr>
          <p:spPr>
            <a:xfrm>
              <a:off x="1073098" y="2697858"/>
              <a:ext cx="793487" cy="793487"/>
            </a:xfrm>
            <a:prstGeom prst="ellipse">
              <a:avLst/>
            </a:prstGeom>
            <a:noFill/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D5DCDC4-AEE5-4F29-97FD-4124D0A3B634}"/>
                </a:ext>
              </a:extLst>
            </p:cNvPr>
            <p:cNvCxnSpPr>
              <a:stCxn id="27" idx="4"/>
              <a:endCxn id="27" idx="0"/>
            </p:cNvCxnSpPr>
            <p:nvPr/>
          </p:nvCxnSpPr>
          <p:spPr>
            <a:xfrm flipV="1">
              <a:off x="1469842" y="2697858"/>
              <a:ext cx="0" cy="79348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DEA0E92-C1E3-4A8B-B51B-B8C987054534}"/>
              </a:ext>
            </a:extLst>
          </p:cNvPr>
          <p:cNvGrpSpPr/>
          <p:nvPr/>
        </p:nvGrpSpPr>
        <p:grpSpPr>
          <a:xfrm rot="-1800000">
            <a:off x="3525355" y="2202871"/>
            <a:ext cx="793487" cy="793487"/>
            <a:chOff x="1073098" y="2697858"/>
            <a:chExt cx="793487" cy="793487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C23E220-39A5-4F5F-8147-B50720B73434}"/>
                </a:ext>
              </a:extLst>
            </p:cNvPr>
            <p:cNvSpPr/>
            <p:nvPr/>
          </p:nvSpPr>
          <p:spPr>
            <a:xfrm>
              <a:off x="1073098" y="2697858"/>
              <a:ext cx="793487" cy="793487"/>
            </a:xfrm>
            <a:prstGeom prst="ellipse">
              <a:avLst/>
            </a:prstGeom>
            <a:noFill/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E098BBB-8688-4CDC-B02A-58A93F2E3E8A}"/>
                </a:ext>
              </a:extLst>
            </p:cNvPr>
            <p:cNvCxnSpPr>
              <a:stCxn id="30" idx="4"/>
              <a:endCxn id="30" idx="0"/>
            </p:cNvCxnSpPr>
            <p:nvPr/>
          </p:nvCxnSpPr>
          <p:spPr>
            <a:xfrm flipV="1">
              <a:off x="1469842" y="2697858"/>
              <a:ext cx="0" cy="79348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A3C8341-906F-441B-B669-4BDA12217715}"/>
              </a:ext>
            </a:extLst>
          </p:cNvPr>
          <p:cNvSpPr txBox="1"/>
          <p:nvPr/>
        </p:nvSpPr>
        <p:spPr>
          <a:xfrm>
            <a:off x="113355" y="4345288"/>
            <a:ext cx="15718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unpolarised light source</a:t>
            </a:r>
            <a:endParaRPr lang="en-US" sz="16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FEF1D35-107E-40D2-A9A6-2BA80EAB2B52}"/>
              </a:ext>
            </a:extLst>
          </p:cNvPr>
          <p:cNvSpPr txBox="1"/>
          <p:nvPr/>
        </p:nvSpPr>
        <p:spPr>
          <a:xfrm>
            <a:off x="3960411" y="1586976"/>
            <a:ext cx="966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photocell</a:t>
            </a:r>
            <a:endParaRPr lang="en-US" sz="1600" dirty="0"/>
          </a:p>
        </p:txBody>
      </p:sp>
      <p:graphicFrame>
        <p:nvGraphicFramePr>
          <p:cNvPr id="38" name="Object 37">
            <a:extLst>
              <a:ext uri="{FF2B5EF4-FFF2-40B4-BE49-F238E27FC236}">
                <a16:creationId xmlns:a16="http://schemas.microsoft.com/office/drawing/2014/main" id="{1BA607A6-B299-4AD8-A4EA-242BA4CBCE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3545351"/>
              </p:ext>
            </p:extLst>
          </p:nvPr>
        </p:nvGraphicFramePr>
        <p:xfrm>
          <a:off x="100642" y="3098787"/>
          <a:ext cx="10287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4" name="Equation" r:id="rId9" imgW="1028520" imgH="279360" progId="Equation.DSMT4">
                  <p:embed/>
                </p:oleObj>
              </mc:Choice>
              <mc:Fallback>
                <p:oleObj name="Equation" r:id="rId9" imgW="102852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0642" y="3098787"/>
                        <a:ext cx="10287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96C26EB3-3CDD-4F9F-BEE3-C31BD53BB1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5872286"/>
              </p:ext>
            </p:extLst>
          </p:nvPr>
        </p:nvGraphicFramePr>
        <p:xfrm>
          <a:off x="1044143" y="2737742"/>
          <a:ext cx="9271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5" name="Equation" r:id="rId11" imgW="927000" imgH="279360" progId="Equation.DSMT4">
                  <p:embed/>
                </p:oleObj>
              </mc:Choice>
              <mc:Fallback>
                <p:oleObj name="Equation" r:id="rId11" imgW="927000" imgH="279360" progId="Equation.DSMT4">
                  <p:embed/>
                  <p:pic>
                    <p:nvPicPr>
                      <p:cNvPr id="38" name="Object 37">
                        <a:extLst>
                          <a:ext uri="{FF2B5EF4-FFF2-40B4-BE49-F238E27FC236}">
                            <a16:creationId xmlns:a16="http://schemas.microsoft.com/office/drawing/2014/main" id="{1BA607A6-B299-4AD8-A4EA-242BA4CBCE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44143" y="2737742"/>
                        <a:ext cx="9271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40">
            <a:extLst>
              <a:ext uri="{FF2B5EF4-FFF2-40B4-BE49-F238E27FC236}">
                <a16:creationId xmlns:a16="http://schemas.microsoft.com/office/drawing/2014/main" id="{B2EDAC35-C033-460B-A9E5-4D5689A74D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4873739"/>
              </p:ext>
            </p:extLst>
          </p:nvPr>
        </p:nvGraphicFramePr>
        <p:xfrm>
          <a:off x="2168840" y="2331146"/>
          <a:ext cx="4953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6" name="Equation" r:id="rId13" imgW="495000" imgH="279360" progId="Equation.DSMT4">
                  <p:embed/>
                </p:oleObj>
              </mc:Choice>
              <mc:Fallback>
                <p:oleObj name="Equation" r:id="rId13" imgW="495000" imgH="279360" progId="Equation.DSMT4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96C26EB3-3CDD-4F9F-BEE3-C31BD53BB14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68840" y="2331146"/>
                        <a:ext cx="4953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C37138E4-A7B0-4E2C-B24B-573A548AE2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7257377"/>
              </p:ext>
            </p:extLst>
          </p:nvPr>
        </p:nvGraphicFramePr>
        <p:xfrm>
          <a:off x="3024043" y="2037682"/>
          <a:ext cx="4953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7" name="Equation" r:id="rId15" imgW="495000" imgH="279360" progId="Equation.DSMT4">
                  <p:embed/>
                </p:oleObj>
              </mc:Choice>
              <mc:Fallback>
                <p:oleObj name="Equation" r:id="rId15" imgW="495000" imgH="279360" progId="Equation.DSMT4">
                  <p:embed/>
                  <p:pic>
                    <p:nvPicPr>
                      <p:cNvPr id="41" name="Object 40">
                        <a:extLst>
                          <a:ext uri="{FF2B5EF4-FFF2-40B4-BE49-F238E27FC236}">
                            <a16:creationId xmlns:a16="http://schemas.microsoft.com/office/drawing/2014/main" id="{B2EDAC35-C033-460B-A9E5-4D5689A74D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024043" y="2037682"/>
                        <a:ext cx="4953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E2DDF8E3-783C-420D-A066-4D6426ED32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2938239"/>
              </p:ext>
            </p:extLst>
          </p:nvPr>
        </p:nvGraphicFramePr>
        <p:xfrm>
          <a:off x="4037944" y="1887801"/>
          <a:ext cx="4953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8" name="Equation" r:id="rId17" imgW="495000" imgH="279360" progId="Equation.DSMT4">
                  <p:embed/>
                </p:oleObj>
              </mc:Choice>
              <mc:Fallback>
                <p:oleObj name="Equation" r:id="rId17" imgW="495000" imgH="279360" progId="Equation.DSMT4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C37138E4-A7B0-4E2C-B24B-573A548AE2F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037944" y="1887801"/>
                        <a:ext cx="4953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061A2049-3F72-465E-A7AF-86365B710971}"/>
              </a:ext>
            </a:extLst>
          </p:cNvPr>
          <p:cNvSpPr txBox="1"/>
          <p:nvPr/>
        </p:nvSpPr>
        <p:spPr>
          <a:xfrm>
            <a:off x="1057983" y="3793627"/>
            <a:ext cx="3593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P</a:t>
            </a:r>
            <a:r>
              <a:rPr lang="en-AU" sz="1600" baseline="-25000" dirty="0"/>
              <a:t>1</a:t>
            </a:r>
            <a:endParaRPr lang="en-US" sz="1600" baseline="-25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5D40F49-4228-4EFB-81B7-AAE1C02CE8E4}"/>
              </a:ext>
            </a:extLst>
          </p:cNvPr>
          <p:cNvSpPr txBox="1"/>
          <p:nvPr/>
        </p:nvSpPr>
        <p:spPr>
          <a:xfrm>
            <a:off x="1996313" y="3364136"/>
            <a:ext cx="3593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P</a:t>
            </a:r>
            <a:r>
              <a:rPr lang="en-AU" sz="1600" baseline="-25000" dirty="0"/>
              <a:t>2</a:t>
            </a:r>
            <a:endParaRPr lang="en-US" sz="1600" baseline="-25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AC129C9-C117-4C77-9AA9-938C48DA1417}"/>
              </a:ext>
            </a:extLst>
          </p:cNvPr>
          <p:cNvSpPr txBox="1"/>
          <p:nvPr/>
        </p:nvSpPr>
        <p:spPr>
          <a:xfrm>
            <a:off x="2963613" y="3008956"/>
            <a:ext cx="3593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P</a:t>
            </a:r>
            <a:r>
              <a:rPr lang="en-AU" sz="1600" baseline="-25000" dirty="0"/>
              <a:t>3</a:t>
            </a:r>
            <a:endParaRPr lang="en-US" sz="1600" baseline="-25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69A310D-2C99-44B7-B0DE-7DE26F945145}"/>
              </a:ext>
            </a:extLst>
          </p:cNvPr>
          <p:cNvSpPr txBox="1"/>
          <p:nvPr/>
        </p:nvSpPr>
        <p:spPr>
          <a:xfrm>
            <a:off x="3983811" y="2525306"/>
            <a:ext cx="3593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P</a:t>
            </a:r>
            <a:r>
              <a:rPr lang="en-AU" sz="1600" baseline="-25000" dirty="0"/>
              <a:t>4</a:t>
            </a:r>
            <a:endParaRPr lang="en-US" sz="1600" baseline="-25000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8DC1F81-FE65-48C0-8BD7-44322FF2EB6F}"/>
              </a:ext>
            </a:extLst>
          </p:cNvPr>
          <p:cNvCxnSpPr>
            <a:cxnSpLocks/>
          </p:cNvCxnSpPr>
          <p:nvPr/>
        </p:nvCxnSpPr>
        <p:spPr>
          <a:xfrm flipV="1">
            <a:off x="2546717" y="899285"/>
            <a:ext cx="649904" cy="56677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FFEE774-97C4-4F48-9D99-122005134AC5}"/>
              </a:ext>
            </a:extLst>
          </p:cNvPr>
          <p:cNvCxnSpPr/>
          <p:nvPr/>
        </p:nvCxnSpPr>
        <p:spPr>
          <a:xfrm>
            <a:off x="2516489" y="1466062"/>
            <a:ext cx="823716" cy="0"/>
          </a:xfrm>
          <a:prstGeom prst="line">
            <a:avLst/>
          </a:prstGeom>
          <a:ln w="9525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9F9FC16-310C-412C-8F5F-3502F2DE2A62}"/>
              </a:ext>
            </a:extLst>
          </p:cNvPr>
          <p:cNvCxnSpPr>
            <a:cxnSpLocks/>
          </p:cNvCxnSpPr>
          <p:nvPr/>
        </p:nvCxnSpPr>
        <p:spPr>
          <a:xfrm rot="5400000">
            <a:off x="2117226" y="1044129"/>
            <a:ext cx="823716" cy="0"/>
          </a:xfrm>
          <a:prstGeom prst="line">
            <a:avLst/>
          </a:prstGeom>
          <a:ln w="9525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4F2541ED-BF1B-4593-9F32-FDBBD8A3D3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6695337"/>
              </p:ext>
            </p:extLst>
          </p:nvPr>
        </p:nvGraphicFramePr>
        <p:xfrm>
          <a:off x="2556519" y="1096490"/>
          <a:ext cx="152400" cy="20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9" name="Equation" r:id="rId19" imgW="152280" imgH="203040" progId="Equation.DSMT4">
                  <p:embed/>
                </p:oleObj>
              </mc:Choice>
              <mc:Fallback>
                <p:oleObj name="Equation" r:id="rId19" imgW="15228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556519" y="1096490"/>
                        <a:ext cx="152400" cy="20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0A667B68-5C21-4F90-B035-C1B742E5CEF3}"/>
              </a:ext>
            </a:extLst>
          </p:cNvPr>
          <p:cNvSpPr txBox="1"/>
          <p:nvPr/>
        </p:nvSpPr>
        <p:spPr>
          <a:xfrm>
            <a:off x="3143723" y="1443391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X</a:t>
            </a:r>
            <a:endParaRPr lang="en-US" sz="16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CA4043F-74BB-4D1A-A0D8-A1DABDDA047B}"/>
              </a:ext>
            </a:extLst>
          </p:cNvPr>
          <p:cNvSpPr txBox="1"/>
          <p:nvPr/>
        </p:nvSpPr>
        <p:spPr>
          <a:xfrm>
            <a:off x="2260810" y="590706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Y</a:t>
            </a:r>
            <a:endParaRPr lang="en-US" sz="1600" dirty="0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84808170-12AA-40B9-846D-EB28AC115983}"/>
              </a:ext>
            </a:extLst>
          </p:cNvPr>
          <p:cNvSpPr/>
          <p:nvPr/>
        </p:nvSpPr>
        <p:spPr>
          <a:xfrm>
            <a:off x="2531603" y="1009424"/>
            <a:ext cx="287167" cy="207256"/>
          </a:xfrm>
          <a:custGeom>
            <a:avLst/>
            <a:gdLst>
              <a:gd name="connsiteX0" fmla="*/ 0 w 287167"/>
              <a:gd name="connsiteY0" fmla="*/ 101458 h 207256"/>
              <a:gd name="connsiteX1" fmla="*/ 181369 w 287167"/>
              <a:gd name="connsiteY1" fmla="*/ 3217 h 207256"/>
              <a:gd name="connsiteX2" fmla="*/ 287167 w 287167"/>
              <a:gd name="connsiteY2" fmla="*/ 207256 h 207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7167" h="207256">
                <a:moveTo>
                  <a:pt x="0" y="101458"/>
                </a:moveTo>
                <a:cubicBezTo>
                  <a:pt x="66754" y="43521"/>
                  <a:pt x="133508" y="-14416"/>
                  <a:pt x="181369" y="3217"/>
                </a:cubicBezTo>
                <a:cubicBezTo>
                  <a:pt x="229230" y="20850"/>
                  <a:pt x="258198" y="114053"/>
                  <a:pt x="287167" y="207256"/>
                </a:cubicBezTo>
              </a:path>
            </a:pathLst>
          </a:cu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309A034B-CE8E-4582-85D7-F8086302D5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611533"/>
              </p:ext>
            </p:extLst>
          </p:nvPr>
        </p:nvGraphicFramePr>
        <p:xfrm>
          <a:off x="1403547" y="3970259"/>
          <a:ext cx="5842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0" name="Equation" r:id="rId21" imgW="583920" imgH="304560" progId="Equation.DSMT4">
                  <p:embed/>
                </p:oleObj>
              </mc:Choice>
              <mc:Fallback>
                <p:oleObj name="Equation" r:id="rId21" imgW="58392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403547" y="3970259"/>
                        <a:ext cx="5842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" name="Object 58">
            <a:extLst>
              <a:ext uri="{FF2B5EF4-FFF2-40B4-BE49-F238E27FC236}">
                <a16:creationId xmlns:a16="http://schemas.microsoft.com/office/drawing/2014/main" id="{55982B9C-3C40-4FF0-9006-66DF09B3BE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9326091"/>
              </p:ext>
            </p:extLst>
          </p:nvPr>
        </p:nvGraphicFramePr>
        <p:xfrm>
          <a:off x="2209039" y="3713924"/>
          <a:ext cx="6096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1" name="Equation" r:id="rId23" imgW="609480" imgH="304560" progId="Equation.DSMT4">
                  <p:embed/>
                </p:oleObj>
              </mc:Choice>
              <mc:Fallback>
                <p:oleObj name="Equation" r:id="rId23" imgW="609480" imgH="304560" progId="Equation.DSMT4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309A034B-CE8E-4582-85D7-F8086302D5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209039" y="3713924"/>
                        <a:ext cx="6096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0" name="Object 59">
            <a:extLst>
              <a:ext uri="{FF2B5EF4-FFF2-40B4-BE49-F238E27FC236}">
                <a16:creationId xmlns:a16="http://schemas.microsoft.com/office/drawing/2014/main" id="{502444F9-1DA5-48EB-AC15-C109871578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4347155"/>
              </p:ext>
            </p:extLst>
          </p:nvPr>
        </p:nvGraphicFramePr>
        <p:xfrm>
          <a:off x="3219896" y="3321431"/>
          <a:ext cx="5969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2" name="Equation" r:id="rId25" imgW="596880" imgH="304560" progId="Equation.DSMT4">
                  <p:embed/>
                </p:oleObj>
              </mc:Choice>
              <mc:Fallback>
                <p:oleObj name="Equation" r:id="rId25" imgW="596880" imgH="304560" progId="Equation.DSMT4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309A034B-CE8E-4582-85D7-F8086302D5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3219896" y="3321431"/>
                        <a:ext cx="5969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941F7EE0-DE98-49B0-BD52-E217A0D365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3272005"/>
              </p:ext>
            </p:extLst>
          </p:nvPr>
        </p:nvGraphicFramePr>
        <p:xfrm>
          <a:off x="4102100" y="2898775"/>
          <a:ext cx="8128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3" name="Equation" r:id="rId27" imgW="812520" imgH="304560" progId="Equation.DSMT4">
                  <p:embed/>
                </p:oleObj>
              </mc:Choice>
              <mc:Fallback>
                <p:oleObj name="Equation" r:id="rId27" imgW="812520" imgH="304560" progId="Equation.DSMT4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309A034B-CE8E-4582-85D7-F8086302D5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102100" y="2898775"/>
                        <a:ext cx="8128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3" name="Group 62">
            <a:extLst>
              <a:ext uri="{FF2B5EF4-FFF2-40B4-BE49-F238E27FC236}">
                <a16:creationId xmlns:a16="http://schemas.microsoft.com/office/drawing/2014/main" id="{A4CD1260-AEC8-4966-84CF-47F43F63C40D}"/>
              </a:ext>
            </a:extLst>
          </p:cNvPr>
          <p:cNvGrpSpPr/>
          <p:nvPr/>
        </p:nvGrpSpPr>
        <p:grpSpPr>
          <a:xfrm>
            <a:off x="205300" y="3808741"/>
            <a:ext cx="301022" cy="568033"/>
            <a:chOff x="392965" y="2403133"/>
            <a:chExt cx="559220" cy="952185"/>
          </a:xfrm>
        </p:grpSpPr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E6296A15-C459-4FC6-8DFE-29E461524DD9}"/>
                </a:ext>
              </a:extLst>
            </p:cNvPr>
            <p:cNvCxnSpPr>
              <a:cxnSpLocks/>
            </p:cNvCxnSpPr>
            <p:nvPr/>
          </p:nvCxnSpPr>
          <p:spPr>
            <a:xfrm>
              <a:off x="672575" y="2403133"/>
              <a:ext cx="0" cy="952185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8BC9D789-9077-4180-B7A3-2BAFBE0A7667}"/>
                </a:ext>
              </a:extLst>
            </p:cNvPr>
            <p:cNvCxnSpPr>
              <a:cxnSpLocks/>
            </p:cNvCxnSpPr>
            <p:nvPr/>
          </p:nvCxnSpPr>
          <p:spPr>
            <a:xfrm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AC5FDB79-2E7E-4F98-872A-B948E283D2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4861" y="2542577"/>
              <a:ext cx="395428" cy="673297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F89D4A2C-4EF4-4266-BD8D-7FEF0E940A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965" y="2879226"/>
              <a:ext cx="559220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2908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Image result for images blackbody radiation">
            <a:extLst>
              <a:ext uri="{FF2B5EF4-FFF2-40B4-BE49-F238E27FC236}">
                <a16:creationId xmlns:a16="http://schemas.microsoft.com/office/drawing/2014/main" id="{F8E85E21-DAA5-4D2E-962F-15838C8E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8" r="8021" b="6153"/>
          <a:stretch/>
        </p:blipFill>
        <p:spPr bwMode="auto">
          <a:xfrm>
            <a:off x="370294" y="820122"/>
            <a:ext cx="4216820" cy="2520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DDA1D1-9B00-4B5A-8C89-22910BA2DE33}"/>
              </a:ext>
            </a:extLst>
          </p:cNvPr>
          <p:cNvSpPr txBox="1"/>
          <p:nvPr/>
        </p:nvSpPr>
        <p:spPr>
          <a:xfrm>
            <a:off x="1322479" y="483651"/>
            <a:ext cx="277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Blackbody Radiation Curves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318211-4D95-431B-9652-7938CC752862}"/>
              </a:ext>
            </a:extLst>
          </p:cNvPr>
          <p:cNvSpPr txBox="1"/>
          <p:nvPr/>
        </p:nvSpPr>
        <p:spPr>
          <a:xfrm>
            <a:off x="551663" y="3393104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/>
              <a:t>UV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2F271A-82FC-4BE4-8886-37C9E27E9208}"/>
              </a:ext>
            </a:extLst>
          </p:cNvPr>
          <p:cNvSpPr txBox="1"/>
          <p:nvPr/>
        </p:nvSpPr>
        <p:spPr>
          <a:xfrm>
            <a:off x="1715444" y="3370433"/>
            <a:ext cx="646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/>
              <a:t>visible</a:t>
            </a:r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D83422-85FD-471D-8848-46341F959BBB}"/>
              </a:ext>
            </a:extLst>
          </p:cNvPr>
          <p:cNvSpPr txBox="1"/>
          <p:nvPr/>
        </p:nvSpPr>
        <p:spPr>
          <a:xfrm>
            <a:off x="2735644" y="3355319"/>
            <a:ext cx="327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/>
              <a:t>IR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60A4C1-933E-4E48-ADBD-5AC3D85F7AFD}"/>
              </a:ext>
            </a:extLst>
          </p:cNvPr>
          <p:cNvSpPr txBox="1"/>
          <p:nvPr/>
        </p:nvSpPr>
        <p:spPr>
          <a:xfrm>
            <a:off x="3884310" y="2471147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>
                <a:solidFill>
                  <a:srgbClr val="FFFF00"/>
                </a:solidFill>
                <a:highlight>
                  <a:srgbClr val="000000"/>
                </a:highlight>
              </a:rPr>
              <a:t>4000 K</a:t>
            </a:r>
            <a:endParaRPr lang="en-US" sz="1400" dirty="0">
              <a:solidFill>
                <a:srgbClr val="FFFF00"/>
              </a:solidFill>
              <a:highlight>
                <a:srgbClr val="00000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8DA837-FF18-48A1-A249-44F3BE09F215}"/>
              </a:ext>
            </a:extLst>
          </p:cNvPr>
          <p:cNvSpPr txBox="1"/>
          <p:nvPr/>
        </p:nvSpPr>
        <p:spPr>
          <a:xfrm>
            <a:off x="3870455" y="1852730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>
                <a:solidFill>
                  <a:srgbClr val="FFFF00"/>
                </a:solidFill>
                <a:highlight>
                  <a:srgbClr val="000000"/>
                </a:highlight>
              </a:rPr>
              <a:t>6000 K</a:t>
            </a:r>
            <a:endParaRPr lang="en-US" sz="1400" dirty="0">
              <a:solidFill>
                <a:srgbClr val="FFFF00"/>
              </a:solidFill>
              <a:highlight>
                <a:srgbClr val="000000"/>
              </a:highligh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B30E3-2410-49EF-95A3-F0A651CA3A13}"/>
              </a:ext>
            </a:extLst>
          </p:cNvPr>
          <p:cNvSpPr txBox="1"/>
          <p:nvPr/>
        </p:nvSpPr>
        <p:spPr>
          <a:xfrm>
            <a:off x="3870455" y="1225497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>
                <a:solidFill>
                  <a:srgbClr val="FFFF00"/>
                </a:solidFill>
                <a:highlight>
                  <a:srgbClr val="000000"/>
                </a:highlight>
              </a:rPr>
              <a:t>8000 K</a:t>
            </a:r>
            <a:endParaRPr lang="en-US" sz="1400" dirty="0">
              <a:solidFill>
                <a:srgbClr val="FFFF00"/>
              </a:solidFill>
              <a:highlight>
                <a:srgbClr val="00000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8AA07F-7370-43B6-8462-EA69B378DB32}"/>
              </a:ext>
            </a:extLst>
          </p:cNvPr>
          <p:cNvSpPr txBox="1"/>
          <p:nvPr/>
        </p:nvSpPr>
        <p:spPr>
          <a:xfrm>
            <a:off x="3053038" y="876615"/>
            <a:ext cx="13525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>
                <a:solidFill>
                  <a:srgbClr val="FFFF00"/>
                </a:solidFill>
                <a:highlight>
                  <a:srgbClr val="000000"/>
                </a:highlight>
              </a:rPr>
              <a:t>apparent colour</a:t>
            </a:r>
            <a:endParaRPr lang="en-US" sz="1400" dirty="0">
              <a:solidFill>
                <a:srgbClr val="FFFF00"/>
              </a:solidFill>
              <a:highlight>
                <a:srgbClr val="000000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238807-F113-49BA-9BB5-EA76944E2227}"/>
              </a:ext>
            </a:extLst>
          </p:cNvPr>
          <p:cNvSpPr txBox="1"/>
          <p:nvPr/>
        </p:nvSpPr>
        <p:spPr>
          <a:xfrm>
            <a:off x="335027" y="2330082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>
                <a:solidFill>
                  <a:srgbClr val="FFFF00"/>
                </a:solidFill>
                <a:highlight>
                  <a:srgbClr val="000000"/>
                </a:highlight>
              </a:rPr>
              <a:t>8000 K</a:t>
            </a:r>
            <a:endParaRPr lang="en-US" sz="1400" dirty="0">
              <a:solidFill>
                <a:srgbClr val="FFFF00"/>
              </a:solidFill>
              <a:highlight>
                <a:srgbClr val="000000"/>
              </a:highligh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B70AD5-0224-4ABA-8498-99AA9E2AD50C}"/>
              </a:ext>
            </a:extLst>
          </p:cNvPr>
          <p:cNvSpPr txBox="1"/>
          <p:nvPr/>
        </p:nvSpPr>
        <p:spPr>
          <a:xfrm>
            <a:off x="811120" y="2662591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>
                <a:solidFill>
                  <a:srgbClr val="FFFF00"/>
                </a:solidFill>
                <a:highlight>
                  <a:srgbClr val="000000"/>
                </a:highlight>
              </a:rPr>
              <a:t>6000 K</a:t>
            </a:r>
            <a:endParaRPr lang="en-US" sz="1400" dirty="0">
              <a:solidFill>
                <a:srgbClr val="FFFF00"/>
              </a:solidFill>
              <a:highlight>
                <a:srgbClr val="00000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28AF15-81AE-4590-842D-137AF193DB67}"/>
              </a:ext>
            </a:extLst>
          </p:cNvPr>
          <p:cNvSpPr txBox="1"/>
          <p:nvPr/>
        </p:nvSpPr>
        <p:spPr>
          <a:xfrm>
            <a:off x="2540419" y="3024069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>
                <a:solidFill>
                  <a:srgbClr val="FFFF00"/>
                </a:solidFill>
                <a:highlight>
                  <a:srgbClr val="000000"/>
                </a:highlight>
              </a:rPr>
              <a:t>4000 K</a:t>
            </a:r>
            <a:endParaRPr lang="en-US" sz="1400" dirty="0">
              <a:solidFill>
                <a:srgbClr val="FFFF00"/>
              </a:solidFill>
              <a:highlight>
                <a:srgbClr val="000000"/>
              </a:highlight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FEAADC-A5DA-4FE8-A893-3A02E6A66006}"/>
              </a:ext>
            </a:extLst>
          </p:cNvPr>
          <p:cNvSpPr/>
          <p:nvPr/>
        </p:nvSpPr>
        <p:spPr>
          <a:xfrm>
            <a:off x="392965" y="1738116"/>
            <a:ext cx="574334" cy="506320"/>
          </a:xfrm>
          <a:custGeom>
            <a:avLst/>
            <a:gdLst>
              <a:gd name="connsiteX0" fmla="*/ 0 w 574334"/>
              <a:gd name="connsiteY0" fmla="*/ 7557 h 506320"/>
              <a:gd name="connsiteX1" fmla="*/ 536549 w 574334"/>
              <a:gd name="connsiteY1" fmla="*/ 0 h 506320"/>
              <a:gd name="connsiteX2" fmla="*/ 574334 w 574334"/>
              <a:gd name="connsiteY2" fmla="*/ 302281 h 506320"/>
              <a:gd name="connsiteX3" fmla="*/ 460979 w 574334"/>
              <a:gd name="connsiteY3" fmla="*/ 506320 h 506320"/>
              <a:gd name="connsiteX4" fmla="*/ 68014 w 574334"/>
              <a:gd name="connsiteY4" fmla="*/ 438307 h 506320"/>
              <a:gd name="connsiteX5" fmla="*/ 0 w 574334"/>
              <a:gd name="connsiteY5" fmla="*/ 7557 h 50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4334" h="506320">
                <a:moveTo>
                  <a:pt x="0" y="7557"/>
                </a:moveTo>
                <a:lnTo>
                  <a:pt x="536549" y="0"/>
                </a:lnTo>
                <a:lnTo>
                  <a:pt x="574334" y="302281"/>
                </a:lnTo>
                <a:lnTo>
                  <a:pt x="460979" y="506320"/>
                </a:lnTo>
                <a:lnTo>
                  <a:pt x="68014" y="438307"/>
                </a:lnTo>
                <a:lnTo>
                  <a:pt x="0" y="7557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E1A0460-0D16-4151-BD57-0E77CE850597}"/>
              </a:ext>
            </a:extLst>
          </p:cNvPr>
          <p:cNvSpPr/>
          <p:nvPr/>
        </p:nvSpPr>
        <p:spPr>
          <a:xfrm>
            <a:off x="1118440" y="3181507"/>
            <a:ext cx="294724" cy="98242"/>
          </a:xfrm>
          <a:custGeom>
            <a:avLst/>
            <a:gdLst>
              <a:gd name="connsiteX0" fmla="*/ 0 w 294724"/>
              <a:gd name="connsiteY0" fmla="*/ 22672 h 98242"/>
              <a:gd name="connsiteX1" fmla="*/ 272053 w 294724"/>
              <a:gd name="connsiteY1" fmla="*/ 0 h 98242"/>
              <a:gd name="connsiteX2" fmla="*/ 294724 w 294724"/>
              <a:gd name="connsiteY2" fmla="*/ 90685 h 98242"/>
              <a:gd name="connsiteX3" fmla="*/ 7557 w 294724"/>
              <a:gd name="connsiteY3" fmla="*/ 98242 h 98242"/>
              <a:gd name="connsiteX4" fmla="*/ 0 w 294724"/>
              <a:gd name="connsiteY4" fmla="*/ 22672 h 98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724" h="98242">
                <a:moveTo>
                  <a:pt x="0" y="22672"/>
                </a:moveTo>
                <a:lnTo>
                  <a:pt x="272053" y="0"/>
                </a:lnTo>
                <a:lnTo>
                  <a:pt x="294724" y="90685"/>
                </a:lnTo>
                <a:lnTo>
                  <a:pt x="7557" y="98242"/>
                </a:lnTo>
                <a:lnTo>
                  <a:pt x="0" y="22672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8589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Image result for images blackbody radiation">
            <a:extLst>
              <a:ext uri="{FF2B5EF4-FFF2-40B4-BE49-F238E27FC236}">
                <a16:creationId xmlns:a16="http://schemas.microsoft.com/office/drawing/2014/main" id="{EA166565-B82E-47D0-9B5F-15EA4ADE49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35" t="28268" r="23984" b="12593"/>
          <a:stretch/>
        </p:blipFill>
        <p:spPr bwMode="auto">
          <a:xfrm>
            <a:off x="2350235" y="2697858"/>
            <a:ext cx="1481178" cy="1987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481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Image result for hertz receiver images">
            <a:extLst>
              <a:ext uri="{FF2B5EF4-FFF2-40B4-BE49-F238E27FC236}">
                <a16:creationId xmlns:a16="http://schemas.microsoft.com/office/drawing/2014/main" id="{C4775AD3-E017-4E42-A366-36A1D2AB3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379" y="534816"/>
            <a:ext cx="1590402" cy="1603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F76FB7-92C5-4534-8924-54C52526CEBE}"/>
              </a:ext>
            </a:extLst>
          </p:cNvPr>
          <p:cNvPicPr/>
          <p:nvPr/>
        </p:nvPicPr>
        <p:blipFill rotWithShape="1">
          <a:blip r:embed="rId3"/>
          <a:srcRect l="6357" t="22819" r="2678" b="6275"/>
          <a:stretch/>
        </p:blipFill>
        <p:spPr>
          <a:xfrm>
            <a:off x="113355" y="551663"/>
            <a:ext cx="3219293" cy="158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152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Image result for electromagnetic waves">
            <a:extLst>
              <a:ext uri="{FF2B5EF4-FFF2-40B4-BE49-F238E27FC236}">
                <a16:creationId xmlns:a16="http://schemas.microsoft.com/office/drawing/2014/main" id="{571323BA-9BAA-45C9-A83B-9B7AA5EFB6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9" t="21346"/>
          <a:stretch/>
        </p:blipFill>
        <p:spPr bwMode="auto">
          <a:xfrm>
            <a:off x="128469" y="2418248"/>
            <a:ext cx="4911844" cy="2774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9115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Image result for images photoelectric effect">
            <a:extLst>
              <a:ext uri="{FF2B5EF4-FFF2-40B4-BE49-F238E27FC236}">
                <a16:creationId xmlns:a16="http://schemas.microsoft.com/office/drawing/2014/main" id="{4D8AB589-1922-4E7E-832E-21C400501F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53"/>
          <a:stretch/>
        </p:blipFill>
        <p:spPr bwMode="auto">
          <a:xfrm>
            <a:off x="0" y="2100853"/>
            <a:ext cx="5040313" cy="3183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0DB1455-D250-4A28-AA09-76D6F748816C}"/>
              </a:ext>
            </a:extLst>
          </p:cNvPr>
          <p:cNvSpPr/>
          <p:nvPr/>
        </p:nvSpPr>
        <p:spPr>
          <a:xfrm>
            <a:off x="3483788" y="2131081"/>
            <a:ext cx="702804" cy="2569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CFC909-ACAB-4893-985F-8D239DB8732E}"/>
              </a:ext>
            </a:extLst>
          </p:cNvPr>
          <p:cNvSpPr/>
          <p:nvPr/>
        </p:nvSpPr>
        <p:spPr>
          <a:xfrm>
            <a:off x="249382" y="4572000"/>
            <a:ext cx="4413302" cy="7783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8A8130-4190-4122-82EE-1FE7BE3BD1A6}"/>
              </a:ext>
            </a:extLst>
          </p:cNvPr>
          <p:cNvSpPr txBox="1"/>
          <p:nvPr/>
        </p:nvSpPr>
        <p:spPr>
          <a:xfrm>
            <a:off x="702803" y="4534215"/>
            <a:ext cx="3640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KE emitted electron = </a:t>
            </a:r>
          </a:p>
          <a:p>
            <a:r>
              <a:rPr lang="en-AU" dirty="0"/>
              <a:t>    energy of photon – binding energy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10EC12D-C63F-4489-97C2-CBAE19F40A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985777"/>
              </p:ext>
            </p:extLst>
          </p:nvPr>
        </p:nvGraphicFramePr>
        <p:xfrm>
          <a:off x="1631307" y="5312996"/>
          <a:ext cx="15494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5" name="Equation" r:id="rId4" imgW="1549080" imgH="279360" progId="Equation.DSMT4">
                  <p:embed/>
                </p:oleObj>
              </mc:Choice>
              <mc:Fallback>
                <p:oleObj name="Equation" r:id="rId4" imgW="154908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31307" y="5312996"/>
                        <a:ext cx="15494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A4B7A3D-230D-4DF7-A8DC-5E4D1313A23D}"/>
              </a:ext>
            </a:extLst>
          </p:cNvPr>
          <p:cNvSpPr txBox="1"/>
          <p:nvPr/>
        </p:nvSpPr>
        <p:spPr>
          <a:xfrm>
            <a:off x="385409" y="1292251"/>
            <a:ext cx="1564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light</a:t>
            </a:r>
          </a:p>
          <a:p>
            <a:r>
              <a:rPr lang="en-AU" dirty="0"/>
              <a:t>photon energy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DF016C-965F-4C6D-BA64-EFA5623AA29B}"/>
              </a:ext>
            </a:extLst>
          </p:cNvPr>
          <p:cNvSpPr/>
          <p:nvPr/>
        </p:nvSpPr>
        <p:spPr>
          <a:xfrm>
            <a:off x="294724" y="2282221"/>
            <a:ext cx="619676" cy="2493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F3C781-64A0-46AE-90B5-A113F8141FEA}"/>
              </a:ext>
            </a:extLst>
          </p:cNvPr>
          <p:cNvSpPr/>
          <p:nvPr/>
        </p:nvSpPr>
        <p:spPr>
          <a:xfrm>
            <a:off x="1073098" y="2191537"/>
            <a:ext cx="1360264" cy="3249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58F09EFE-7A10-4BD7-B49C-C3B4D616EC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2187667"/>
              </p:ext>
            </p:extLst>
          </p:nvPr>
        </p:nvGraphicFramePr>
        <p:xfrm>
          <a:off x="567972" y="2020547"/>
          <a:ext cx="10160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6" name="Equation" r:id="rId6" imgW="1015920" imgH="304560" progId="Equation.DSMT4">
                  <p:embed/>
                </p:oleObj>
              </mc:Choice>
              <mc:Fallback>
                <p:oleObj name="Equation" r:id="rId6" imgW="101592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67972" y="2020547"/>
                        <a:ext cx="10160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42137650-EB08-4195-82F8-41631381CFE0}"/>
              </a:ext>
            </a:extLst>
          </p:cNvPr>
          <p:cNvSpPr/>
          <p:nvPr/>
        </p:nvSpPr>
        <p:spPr>
          <a:xfrm>
            <a:off x="15114" y="4020337"/>
            <a:ext cx="1178896" cy="3476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AA136A-CA9D-44E5-B74D-2EDF9BB59923}"/>
              </a:ext>
            </a:extLst>
          </p:cNvPr>
          <p:cNvSpPr/>
          <p:nvPr/>
        </p:nvSpPr>
        <p:spPr>
          <a:xfrm>
            <a:off x="1141111" y="4088350"/>
            <a:ext cx="158697" cy="1586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A5421F-233A-4687-8672-4063F9D07808}"/>
              </a:ext>
            </a:extLst>
          </p:cNvPr>
          <p:cNvSpPr txBox="1"/>
          <p:nvPr/>
        </p:nvSpPr>
        <p:spPr>
          <a:xfrm>
            <a:off x="219154" y="3793625"/>
            <a:ext cx="1125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binding</a:t>
            </a:r>
          </a:p>
          <a:p>
            <a:r>
              <a:rPr lang="en-AU" dirty="0"/>
              <a:t> energy </a:t>
            </a:r>
            <a:r>
              <a:rPr lang="en-A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65CB6B1-6099-4585-BD2F-D05AFE1EC463}"/>
              </a:ext>
            </a:extLst>
          </p:cNvPr>
          <p:cNvSpPr/>
          <p:nvPr/>
        </p:nvSpPr>
        <p:spPr>
          <a:xfrm>
            <a:off x="3574473" y="2388020"/>
            <a:ext cx="914400" cy="2342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BF24B9-1960-46B2-AB65-2867783538D3}"/>
              </a:ext>
            </a:extLst>
          </p:cNvPr>
          <p:cNvSpPr txBox="1"/>
          <p:nvPr/>
        </p:nvSpPr>
        <p:spPr>
          <a:xfrm>
            <a:off x="2788543" y="1806129"/>
            <a:ext cx="1844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emitted electrons</a:t>
            </a:r>
          </a:p>
          <a:p>
            <a:r>
              <a:rPr lang="en-AU" dirty="0"/>
              <a:t>energy = </a:t>
            </a:r>
            <a:r>
              <a:rPr lang="en-AU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AU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electron</a:t>
            </a:r>
            <a:endParaRPr lang="en-US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E000C5-6B3D-43EC-AF91-0815DD780004}"/>
              </a:ext>
            </a:extLst>
          </p:cNvPr>
          <p:cNvSpPr/>
          <p:nvPr/>
        </p:nvSpPr>
        <p:spPr>
          <a:xfrm>
            <a:off x="3846526" y="2939683"/>
            <a:ext cx="1133553" cy="5289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4FB0EEF-4334-4C10-8D40-8EC671665D20}"/>
              </a:ext>
            </a:extLst>
          </p:cNvPr>
          <p:cNvSpPr/>
          <p:nvPr/>
        </p:nvSpPr>
        <p:spPr>
          <a:xfrm>
            <a:off x="3627372" y="3831412"/>
            <a:ext cx="1277137" cy="7028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1948CB-D25E-4B33-9692-3A70BDA9C2BF}"/>
              </a:ext>
            </a:extLst>
          </p:cNvPr>
          <p:cNvSpPr txBox="1"/>
          <p:nvPr/>
        </p:nvSpPr>
        <p:spPr>
          <a:xfrm>
            <a:off x="3506461" y="3801183"/>
            <a:ext cx="16172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metal’s electron</a:t>
            </a:r>
          </a:p>
          <a:p>
            <a:r>
              <a:rPr lang="en-AU" sz="1600" dirty="0"/>
              <a:t> near surface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056B9F-9D9B-40FB-AD65-76D7DE4F18CC}"/>
              </a:ext>
            </a:extLst>
          </p:cNvPr>
          <p:cNvSpPr txBox="1"/>
          <p:nvPr/>
        </p:nvSpPr>
        <p:spPr>
          <a:xfrm>
            <a:off x="127173" y="5834023"/>
            <a:ext cx="48373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rgbClr val="FF0000"/>
                </a:solidFill>
              </a:rPr>
              <a:t>PHOTOELECTRIC EFFECT  </a:t>
            </a:r>
            <a:r>
              <a:rPr lang="en-AU" sz="1600" dirty="0">
                <a:solidFill>
                  <a:srgbClr val="FF0000"/>
                </a:solidFill>
                <a:sym typeface="Symbol" panose="05050102010706020507" pitchFamily="18" charset="2"/>
              </a:rPr>
              <a:t>  PARTICLE MODEL OF LIGHT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1853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Image result for image JAMES MAXWELL">
            <a:extLst>
              <a:ext uri="{FF2B5EF4-FFF2-40B4-BE49-F238E27FC236}">
                <a16:creationId xmlns:a16="http://schemas.microsoft.com/office/drawing/2014/main" id="{16B159CD-EC1F-4250-BBB8-72394BDB05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8" t="3272" r="6743" b="21148"/>
          <a:stretch/>
        </p:blipFill>
        <p:spPr bwMode="auto">
          <a:xfrm>
            <a:off x="324952" y="612118"/>
            <a:ext cx="4443530" cy="2380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DFEB73-3CB5-49F6-9FD3-16EFF08ADF47}"/>
              </a:ext>
            </a:extLst>
          </p:cNvPr>
          <p:cNvSpPr txBox="1"/>
          <p:nvPr/>
        </p:nvSpPr>
        <p:spPr>
          <a:xfrm>
            <a:off x="2486261" y="2524046"/>
            <a:ext cx="2178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rgbClr val="FFFF00"/>
                </a:solidFill>
              </a:rPr>
              <a:t>James Clerk Maxwell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19460" name="Picture 4" descr="Image result for image h hertz">
            <a:extLst>
              <a:ext uri="{FF2B5EF4-FFF2-40B4-BE49-F238E27FC236}">
                <a16:creationId xmlns:a16="http://schemas.microsoft.com/office/drawing/2014/main" id="{0777BDF8-738B-4A5B-8829-300F23E4C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484444" y="3378855"/>
            <a:ext cx="219075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D0EE82-5CB1-4E6A-A233-DF7762570096}"/>
              </a:ext>
            </a:extLst>
          </p:cNvPr>
          <p:cNvSpPr txBox="1"/>
          <p:nvPr/>
        </p:nvSpPr>
        <p:spPr>
          <a:xfrm>
            <a:off x="1739375" y="5404532"/>
            <a:ext cx="1550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rgbClr val="FFFF00"/>
                </a:solidFill>
              </a:rPr>
              <a:t>Heinrich Hertz</a:t>
            </a:r>
            <a:endParaRPr 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7208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Image result for images interference light">
            <a:extLst>
              <a:ext uri="{FF2B5EF4-FFF2-40B4-BE49-F238E27FC236}">
                <a16:creationId xmlns:a16="http://schemas.microsoft.com/office/drawing/2014/main" id="{BF296966-B844-4808-9A7A-4D759FD4D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38" y="597004"/>
            <a:ext cx="2087868" cy="1462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F530837-2BA0-4B40-B89B-A5833C6061E9}"/>
              </a:ext>
            </a:extLst>
          </p:cNvPr>
          <p:cNvSpPr/>
          <p:nvPr/>
        </p:nvSpPr>
        <p:spPr>
          <a:xfrm>
            <a:off x="294724" y="891729"/>
            <a:ext cx="604562" cy="3551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A1C5D-541D-4F4E-A2F1-D087051CE7AE}"/>
              </a:ext>
            </a:extLst>
          </p:cNvPr>
          <p:cNvSpPr/>
          <p:nvPr/>
        </p:nvSpPr>
        <p:spPr>
          <a:xfrm>
            <a:off x="492466" y="1882958"/>
            <a:ext cx="604562" cy="3551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1903C9-6ACA-49AF-A250-D4091CFA3E93}"/>
              </a:ext>
            </a:extLst>
          </p:cNvPr>
          <p:cNvSpPr txBox="1"/>
          <p:nvPr/>
        </p:nvSpPr>
        <p:spPr>
          <a:xfrm>
            <a:off x="340066" y="52899"/>
            <a:ext cx="19648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interference of light in a soap bubble</a:t>
            </a:r>
            <a:endParaRPr lang="en-US" sz="1600" dirty="0"/>
          </a:p>
        </p:txBody>
      </p:sp>
      <p:pic>
        <p:nvPicPr>
          <p:cNvPr id="19460" name="Picture 4" descr="Image result for images interference light">
            <a:extLst>
              <a:ext uri="{FF2B5EF4-FFF2-40B4-BE49-F238E27FC236}">
                <a16:creationId xmlns:a16="http://schemas.microsoft.com/office/drawing/2014/main" id="{8321303A-4C3E-4F68-A871-EBC85E67C8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65" b="5274"/>
          <a:stretch/>
        </p:blipFill>
        <p:spPr bwMode="auto">
          <a:xfrm>
            <a:off x="2614731" y="1088212"/>
            <a:ext cx="1944692" cy="581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age result for images interference light">
            <a:extLst>
              <a:ext uri="{FF2B5EF4-FFF2-40B4-BE49-F238E27FC236}">
                <a16:creationId xmlns:a16="http://schemas.microsoft.com/office/drawing/2014/main" id="{D4DC4B7A-865A-4806-9AEB-B7CDEBCA4D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1" b="56695"/>
          <a:stretch/>
        </p:blipFill>
        <p:spPr bwMode="auto">
          <a:xfrm>
            <a:off x="2638662" y="1851471"/>
            <a:ext cx="1944692" cy="58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4B4D4A-9251-4674-9F0F-F53A7996303E}"/>
              </a:ext>
            </a:extLst>
          </p:cNvPr>
          <p:cNvSpPr txBox="1"/>
          <p:nvPr/>
        </p:nvSpPr>
        <p:spPr>
          <a:xfrm>
            <a:off x="2350234" y="105798"/>
            <a:ext cx="28036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interference patterns of red and green light from a laser</a:t>
            </a: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30279A-4C58-4623-B11F-EDD080BE1ED6}"/>
              </a:ext>
            </a:extLst>
          </p:cNvPr>
          <p:cNvSpPr txBox="1"/>
          <p:nvPr/>
        </p:nvSpPr>
        <p:spPr>
          <a:xfrm>
            <a:off x="377852" y="2848999"/>
            <a:ext cx="4205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rgbClr val="FF0000"/>
                </a:solidFill>
              </a:rPr>
              <a:t>INTERFERENCE  </a:t>
            </a:r>
            <a:r>
              <a:rPr lang="en-AU" dirty="0">
                <a:solidFill>
                  <a:srgbClr val="FF0000"/>
                </a:solidFill>
                <a:sym typeface="Symbol" panose="05050102010706020507" pitchFamily="18" charset="2"/>
              </a:rPr>
              <a:t> WAVE MODEL OF LIGHT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059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919485" y="355178"/>
            <a:ext cx="702803" cy="256937"/>
            <a:chOff x="90684" y="3071180"/>
            <a:chExt cx="1791015" cy="748140"/>
          </a:xfrm>
        </p:grpSpPr>
        <p:sp>
          <p:nvSpPr>
            <p:cNvPr id="5" name="Oval 4"/>
            <p:cNvSpPr/>
            <p:nvPr/>
          </p:nvSpPr>
          <p:spPr>
            <a:xfrm>
              <a:off x="98241" y="3071180"/>
              <a:ext cx="1382934" cy="748140"/>
            </a:xfrm>
            <a:prstGeom prst="ellipse">
              <a:avLst/>
            </a:prstGeom>
            <a:noFill/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/>
            <p:cNvSpPr/>
            <p:nvPr/>
          </p:nvSpPr>
          <p:spPr>
            <a:xfrm>
              <a:off x="90684" y="3173950"/>
              <a:ext cx="1375379" cy="491207"/>
            </a:xfrm>
            <a:custGeom>
              <a:avLst/>
              <a:gdLst>
                <a:gd name="connsiteX0" fmla="*/ 0 w 1375379"/>
                <a:gd name="connsiteY0" fmla="*/ 249382 h 491207"/>
                <a:gd name="connsiteX1" fmla="*/ 166255 w 1375379"/>
                <a:gd name="connsiteY1" fmla="*/ 83128 h 491207"/>
                <a:gd name="connsiteX2" fmla="*/ 264496 w 1375379"/>
                <a:gd name="connsiteY2" fmla="*/ 438308 h 491207"/>
                <a:gd name="connsiteX3" fmla="*/ 423194 w 1375379"/>
                <a:gd name="connsiteY3" fmla="*/ 22671 h 491207"/>
                <a:gd name="connsiteX4" fmla="*/ 521435 w 1375379"/>
                <a:gd name="connsiteY4" fmla="*/ 491207 h 491207"/>
                <a:gd name="connsiteX5" fmla="*/ 642347 w 1375379"/>
                <a:gd name="connsiteY5" fmla="*/ 7557 h 491207"/>
                <a:gd name="connsiteX6" fmla="*/ 748146 w 1375379"/>
                <a:gd name="connsiteY6" fmla="*/ 491207 h 491207"/>
                <a:gd name="connsiteX7" fmla="*/ 891729 w 1375379"/>
                <a:gd name="connsiteY7" fmla="*/ 0 h 491207"/>
                <a:gd name="connsiteX8" fmla="*/ 974856 w 1375379"/>
                <a:gd name="connsiteY8" fmla="*/ 476093 h 491207"/>
                <a:gd name="connsiteX9" fmla="*/ 1088212 w 1375379"/>
                <a:gd name="connsiteY9" fmla="*/ 52900 h 491207"/>
                <a:gd name="connsiteX10" fmla="*/ 1186453 w 1375379"/>
                <a:gd name="connsiteY10" fmla="*/ 423194 h 491207"/>
                <a:gd name="connsiteX11" fmla="*/ 1269580 w 1375379"/>
                <a:gd name="connsiteY11" fmla="*/ 105799 h 491207"/>
                <a:gd name="connsiteX12" fmla="*/ 1375379 w 1375379"/>
                <a:gd name="connsiteY12" fmla="*/ 256939 h 49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5379" h="491207">
                  <a:moveTo>
                    <a:pt x="0" y="249382"/>
                  </a:moveTo>
                  <a:lnTo>
                    <a:pt x="166255" y="83128"/>
                  </a:lnTo>
                  <a:lnTo>
                    <a:pt x="264496" y="438308"/>
                  </a:lnTo>
                  <a:lnTo>
                    <a:pt x="423194" y="22671"/>
                  </a:lnTo>
                  <a:lnTo>
                    <a:pt x="521435" y="491207"/>
                  </a:lnTo>
                  <a:lnTo>
                    <a:pt x="642347" y="7557"/>
                  </a:lnTo>
                  <a:lnTo>
                    <a:pt x="748146" y="491207"/>
                  </a:lnTo>
                  <a:lnTo>
                    <a:pt x="891729" y="0"/>
                  </a:lnTo>
                  <a:lnTo>
                    <a:pt x="974856" y="476093"/>
                  </a:lnTo>
                  <a:lnTo>
                    <a:pt x="1088212" y="52900"/>
                  </a:lnTo>
                  <a:lnTo>
                    <a:pt x="1186453" y="423194"/>
                  </a:lnTo>
                  <a:lnTo>
                    <a:pt x="1269580" y="105799"/>
                  </a:lnTo>
                  <a:lnTo>
                    <a:pt x="1375379" y="256939"/>
                  </a:lnTo>
                </a:path>
              </a:pathLst>
            </a:custGeom>
            <a:noFill/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Arrow Connector 6"/>
            <p:cNvCxnSpPr>
              <a:stCxn id="5" idx="6"/>
            </p:cNvCxnSpPr>
            <p:nvPr/>
          </p:nvCxnSpPr>
          <p:spPr>
            <a:xfrm flipV="1">
              <a:off x="1481175" y="3423338"/>
              <a:ext cx="400524" cy="21914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7813641"/>
              </p:ext>
            </p:extLst>
          </p:nvPr>
        </p:nvGraphicFramePr>
        <p:xfrm>
          <a:off x="772011" y="237089"/>
          <a:ext cx="10160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name="Equation" r:id="rId3" imgW="1015920" imgH="304560" progId="Equation.DSMT4">
                  <p:embed/>
                </p:oleObj>
              </mc:Choice>
              <mc:Fallback>
                <p:oleObj name="Equation" r:id="rId3" imgW="101592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2011" y="237089"/>
                        <a:ext cx="10160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2517749" y="779631"/>
            <a:ext cx="702803" cy="256937"/>
            <a:chOff x="90684" y="3071180"/>
            <a:chExt cx="1791015" cy="748140"/>
          </a:xfrm>
        </p:grpSpPr>
        <p:sp>
          <p:nvSpPr>
            <p:cNvPr id="11" name="Oval 10"/>
            <p:cNvSpPr/>
            <p:nvPr/>
          </p:nvSpPr>
          <p:spPr>
            <a:xfrm>
              <a:off x="98241" y="3071180"/>
              <a:ext cx="1382934" cy="748140"/>
            </a:xfrm>
            <a:prstGeom prst="ellipse">
              <a:avLst/>
            </a:prstGeom>
            <a:noFill/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90684" y="3173950"/>
              <a:ext cx="1375379" cy="491207"/>
            </a:xfrm>
            <a:custGeom>
              <a:avLst/>
              <a:gdLst>
                <a:gd name="connsiteX0" fmla="*/ 0 w 1375379"/>
                <a:gd name="connsiteY0" fmla="*/ 249382 h 491207"/>
                <a:gd name="connsiteX1" fmla="*/ 166255 w 1375379"/>
                <a:gd name="connsiteY1" fmla="*/ 83128 h 491207"/>
                <a:gd name="connsiteX2" fmla="*/ 264496 w 1375379"/>
                <a:gd name="connsiteY2" fmla="*/ 438308 h 491207"/>
                <a:gd name="connsiteX3" fmla="*/ 423194 w 1375379"/>
                <a:gd name="connsiteY3" fmla="*/ 22671 h 491207"/>
                <a:gd name="connsiteX4" fmla="*/ 521435 w 1375379"/>
                <a:gd name="connsiteY4" fmla="*/ 491207 h 491207"/>
                <a:gd name="connsiteX5" fmla="*/ 642347 w 1375379"/>
                <a:gd name="connsiteY5" fmla="*/ 7557 h 491207"/>
                <a:gd name="connsiteX6" fmla="*/ 748146 w 1375379"/>
                <a:gd name="connsiteY6" fmla="*/ 491207 h 491207"/>
                <a:gd name="connsiteX7" fmla="*/ 891729 w 1375379"/>
                <a:gd name="connsiteY7" fmla="*/ 0 h 491207"/>
                <a:gd name="connsiteX8" fmla="*/ 974856 w 1375379"/>
                <a:gd name="connsiteY8" fmla="*/ 476093 h 491207"/>
                <a:gd name="connsiteX9" fmla="*/ 1088212 w 1375379"/>
                <a:gd name="connsiteY9" fmla="*/ 52900 h 491207"/>
                <a:gd name="connsiteX10" fmla="*/ 1186453 w 1375379"/>
                <a:gd name="connsiteY10" fmla="*/ 423194 h 491207"/>
                <a:gd name="connsiteX11" fmla="*/ 1269580 w 1375379"/>
                <a:gd name="connsiteY11" fmla="*/ 105799 h 491207"/>
                <a:gd name="connsiteX12" fmla="*/ 1375379 w 1375379"/>
                <a:gd name="connsiteY12" fmla="*/ 256939 h 49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5379" h="491207">
                  <a:moveTo>
                    <a:pt x="0" y="249382"/>
                  </a:moveTo>
                  <a:lnTo>
                    <a:pt x="166255" y="83128"/>
                  </a:lnTo>
                  <a:lnTo>
                    <a:pt x="264496" y="438308"/>
                  </a:lnTo>
                  <a:lnTo>
                    <a:pt x="423194" y="22671"/>
                  </a:lnTo>
                  <a:lnTo>
                    <a:pt x="521435" y="491207"/>
                  </a:lnTo>
                  <a:lnTo>
                    <a:pt x="642347" y="7557"/>
                  </a:lnTo>
                  <a:lnTo>
                    <a:pt x="748146" y="491207"/>
                  </a:lnTo>
                  <a:lnTo>
                    <a:pt x="891729" y="0"/>
                  </a:lnTo>
                  <a:lnTo>
                    <a:pt x="974856" y="476093"/>
                  </a:lnTo>
                  <a:lnTo>
                    <a:pt x="1088212" y="52900"/>
                  </a:lnTo>
                  <a:lnTo>
                    <a:pt x="1186453" y="423194"/>
                  </a:lnTo>
                  <a:lnTo>
                    <a:pt x="1269580" y="105799"/>
                  </a:lnTo>
                  <a:lnTo>
                    <a:pt x="1375379" y="256939"/>
                  </a:lnTo>
                </a:path>
              </a:pathLst>
            </a:custGeom>
            <a:noFill/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6"/>
            </p:cNvCxnSpPr>
            <p:nvPr/>
          </p:nvCxnSpPr>
          <p:spPr>
            <a:xfrm flipV="1">
              <a:off x="1481175" y="3423338"/>
              <a:ext cx="400524" cy="21914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3818816" y="879131"/>
            <a:ext cx="702803" cy="256937"/>
            <a:chOff x="90684" y="3071180"/>
            <a:chExt cx="1791015" cy="748140"/>
          </a:xfrm>
        </p:grpSpPr>
        <p:sp>
          <p:nvSpPr>
            <p:cNvPr id="15" name="Oval 14"/>
            <p:cNvSpPr/>
            <p:nvPr/>
          </p:nvSpPr>
          <p:spPr>
            <a:xfrm>
              <a:off x="98241" y="3071180"/>
              <a:ext cx="1382934" cy="748140"/>
            </a:xfrm>
            <a:prstGeom prst="ellipse">
              <a:avLst/>
            </a:prstGeom>
            <a:noFill/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90684" y="3173950"/>
              <a:ext cx="1375379" cy="491207"/>
            </a:xfrm>
            <a:custGeom>
              <a:avLst/>
              <a:gdLst>
                <a:gd name="connsiteX0" fmla="*/ 0 w 1375379"/>
                <a:gd name="connsiteY0" fmla="*/ 249382 h 491207"/>
                <a:gd name="connsiteX1" fmla="*/ 166255 w 1375379"/>
                <a:gd name="connsiteY1" fmla="*/ 83128 h 491207"/>
                <a:gd name="connsiteX2" fmla="*/ 264496 w 1375379"/>
                <a:gd name="connsiteY2" fmla="*/ 438308 h 491207"/>
                <a:gd name="connsiteX3" fmla="*/ 423194 w 1375379"/>
                <a:gd name="connsiteY3" fmla="*/ 22671 h 491207"/>
                <a:gd name="connsiteX4" fmla="*/ 521435 w 1375379"/>
                <a:gd name="connsiteY4" fmla="*/ 491207 h 491207"/>
                <a:gd name="connsiteX5" fmla="*/ 642347 w 1375379"/>
                <a:gd name="connsiteY5" fmla="*/ 7557 h 491207"/>
                <a:gd name="connsiteX6" fmla="*/ 748146 w 1375379"/>
                <a:gd name="connsiteY6" fmla="*/ 491207 h 491207"/>
                <a:gd name="connsiteX7" fmla="*/ 891729 w 1375379"/>
                <a:gd name="connsiteY7" fmla="*/ 0 h 491207"/>
                <a:gd name="connsiteX8" fmla="*/ 974856 w 1375379"/>
                <a:gd name="connsiteY8" fmla="*/ 476093 h 491207"/>
                <a:gd name="connsiteX9" fmla="*/ 1088212 w 1375379"/>
                <a:gd name="connsiteY9" fmla="*/ 52900 h 491207"/>
                <a:gd name="connsiteX10" fmla="*/ 1186453 w 1375379"/>
                <a:gd name="connsiteY10" fmla="*/ 423194 h 491207"/>
                <a:gd name="connsiteX11" fmla="*/ 1269580 w 1375379"/>
                <a:gd name="connsiteY11" fmla="*/ 105799 h 491207"/>
                <a:gd name="connsiteX12" fmla="*/ 1375379 w 1375379"/>
                <a:gd name="connsiteY12" fmla="*/ 256939 h 49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5379" h="491207">
                  <a:moveTo>
                    <a:pt x="0" y="249382"/>
                  </a:moveTo>
                  <a:lnTo>
                    <a:pt x="166255" y="83128"/>
                  </a:lnTo>
                  <a:lnTo>
                    <a:pt x="264496" y="438308"/>
                  </a:lnTo>
                  <a:lnTo>
                    <a:pt x="423194" y="22671"/>
                  </a:lnTo>
                  <a:lnTo>
                    <a:pt x="521435" y="491207"/>
                  </a:lnTo>
                  <a:lnTo>
                    <a:pt x="642347" y="7557"/>
                  </a:lnTo>
                  <a:lnTo>
                    <a:pt x="748146" y="491207"/>
                  </a:lnTo>
                  <a:lnTo>
                    <a:pt x="891729" y="0"/>
                  </a:lnTo>
                  <a:lnTo>
                    <a:pt x="974856" y="476093"/>
                  </a:lnTo>
                  <a:lnTo>
                    <a:pt x="1088212" y="52900"/>
                  </a:lnTo>
                  <a:lnTo>
                    <a:pt x="1186453" y="423194"/>
                  </a:lnTo>
                  <a:lnTo>
                    <a:pt x="1269580" y="105799"/>
                  </a:lnTo>
                  <a:lnTo>
                    <a:pt x="1375379" y="256939"/>
                  </a:lnTo>
                </a:path>
              </a:pathLst>
            </a:custGeom>
            <a:noFill/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6"/>
            </p:cNvCxnSpPr>
            <p:nvPr/>
          </p:nvCxnSpPr>
          <p:spPr>
            <a:xfrm flipV="1">
              <a:off x="1481175" y="3423338"/>
              <a:ext cx="400524" cy="21914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3253299" y="1228014"/>
            <a:ext cx="702803" cy="256937"/>
            <a:chOff x="90684" y="3071180"/>
            <a:chExt cx="1791015" cy="748140"/>
          </a:xfrm>
        </p:grpSpPr>
        <p:sp>
          <p:nvSpPr>
            <p:cNvPr id="19" name="Oval 18"/>
            <p:cNvSpPr/>
            <p:nvPr/>
          </p:nvSpPr>
          <p:spPr>
            <a:xfrm>
              <a:off x="98241" y="3071180"/>
              <a:ext cx="1382934" cy="748140"/>
            </a:xfrm>
            <a:prstGeom prst="ellipse">
              <a:avLst/>
            </a:prstGeom>
            <a:noFill/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90684" y="3173950"/>
              <a:ext cx="1375379" cy="491207"/>
            </a:xfrm>
            <a:custGeom>
              <a:avLst/>
              <a:gdLst>
                <a:gd name="connsiteX0" fmla="*/ 0 w 1375379"/>
                <a:gd name="connsiteY0" fmla="*/ 249382 h 491207"/>
                <a:gd name="connsiteX1" fmla="*/ 166255 w 1375379"/>
                <a:gd name="connsiteY1" fmla="*/ 83128 h 491207"/>
                <a:gd name="connsiteX2" fmla="*/ 264496 w 1375379"/>
                <a:gd name="connsiteY2" fmla="*/ 438308 h 491207"/>
                <a:gd name="connsiteX3" fmla="*/ 423194 w 1375379"/>
                <a:gd name="connsiteY3" fmla="*/ 22671 h 491207"/>
                <a:gd name="connsiteX4" fmla="*/ 521435 w 1375379"/>
                <a:gd name="connsiteY4" fmla="*/ 491207 h 491207"/>
                <a:gd name="connsiteX5" fmla="*/ 642347 w 1375379"/>
                <a:gd name="connsiteY5" fmla="*/ 7557 h 491207"/>
                <a:gd name="connsiteX6" fmla="*/ 748146 w 1375379"/>
                <a:gd name="connsiteY6" fmla="*/ 491207 h 491207"/>
                <a:gd name="connsiteX7" fmla="*/ 891729 w 1375379"/>
                <a:gd name="connsiteY7" fmla="*/ 0 h 491207"/>
                <a:gd name="connsiteX8" fmla="*/ 974856 w 1375379"/>
                <a:gd name="connsiteY8" fmla="*/ 476093 h 491207"/>
                <a:gd name="connsiteX9" fmla="*/ 1088212 w 1375379"/>
                <a:gd name="connsiteY9" fmla="*/ 52900 h 491207"/>
                <a:gd name="connsiteX10" fmla="*/ 1186453 w 1375379"/>
                <a:gd name="connsiteY10" fmla="*/ 423194 h 491207"/>
                <a:gd name="connsiteX11" fmla="*/ 1269580 w 1375379"/>
                <a:gd name="connsiteY11" fmla="*/ 105799 h 491207"/>
                <a:gd name="connsiteX12" fmla="*/ 1375379 w 1375379"/>
                <a:gd name="connsiteY12" fmla="*/ 256939 h 49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5379" h="491207">
                  <a:moveTo>
                    <a:pt x="0" y="249382"/>
                  </a:moveTo>
                  <a:lnTo>
                    <a:pt x="166255" y="83128"/>
                  </a:lnTo>
                  <a:lnTo>
                    <a:pt x="264496" y="438308"/>
                  </a:lnTo>
                  <a:lnTo>
                    <a:pt x="423194" y="22671"/>
                  </a:lnTo>
                  <a:lnTo>
                    <a:pt x="521435" y="491207"/>
                  </a:lnTo>
                  <a:lnTo>
                    <a:pt x="642347" y="7557"/>
                  </a:lnTo>
                  <a:lnTo>
                    <a:pt x="748146" y="491207"/>
                  </a:lnTo>
                  <a:lnTo>
                    <a:pt x="891729" y="0"/>
                  </a:lnTo>
                  <a:lnTo>
                    <a:pt x="974856" y="476093"/>
                  </a:lnTo>
                  <a:lnTo>
                    <a:pt x="1088212" y="52900"/>
                  </a:lnTo>
                  <a:lnTo>
                    <a:pt x="1186453" y="423194"/>
                  </a:lnTo>
                  <a:lnTo>
                    <a:pt x="1269580" y="105799"/>
                  </a:lnTo>
                  <a:lnTo>
                    <a:pt x="1375379" y="256939"/>
                  </a:lnTo>
                </a:path>
              </a:pathLst>
            </a:custGeom>
            <a:noFill/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Arrow Connector 20"/>
            <p:cNvCxnSpPr>
              <a:stCxn id="19" idx="6"/>
            </p:cNvCxnSpPr>
            <p:nvPr/>
          </p:nvCxnSpPr>
          <p:spPr>
            <a:xfrm flipV="1">
              <a:off x="1481175" y="3423338"/>
              <a:ext cx="400524" cy="21914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3383028" y="503800"/>
            <a:ext cx="702803" cy="256937"/>
            <a:chOff x="90684" y="3071180"/>
            <a:chExt cx="1791015" cy="748140"/>
          </a:xfrm>
        </p:grpSpPr>
        <p:sp>
          <p:nvSpPr>
            <p:cNvPr id="23" name="Oval 22"/>
            <p:cNvSpPr/>
            <p:nvPr/>
          </p:nvSpPr>
          <p:spPr>
            <a:xfrm>
              <a:off x="98241" y="3071180"/>
              <a:ext cx="1382934" cy="748140"/>
            </a:xfrm>
            <a:prstGeom prst="ellipse">
              <a:avLst/>
            </a:prstGeom>
            <a:noFill/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/>
            <p:cNvSpPr/>
            <p:nvPr/>
          </p:nvSpPr>
          <p:spPr>
            <a:xfrm>
              <a:off x="90684" y="3173950"/>
              <a:ext cx="1375379" cy="491207"/>
            </a:xfrm>
            <a:custGeom>
              <a:avLst/>
              <a:gdLst>
                <a:gd name="connsiteX0" fmla="*/ 0 w 1375379"/>
                <a:gd name="connsiteY0" fmla="*/ 249382 h 491207"/>
                <a:gd name="connsiteX1" fmla="*/ 166255 w 1375379"/>
                <a:gd name="connsiteY1" fmla="*/ 83128 h 491207"/>
                <a:gd name="connsiteX2" fmla="*/ 264496 w 1375379"/>
                <a:gd name="connsiteY2" fmla="*/ 438308 h 491207"/>
                <a:gd name="connsiteX3" fmla="*/ 423194 w 1375379"/>
                <a:gd name="connsiteY3" fmla="*/ 22671 h 491207"/>
                <a:gd name="connsiteX4" fmla="*/ 521435 w 1375379"/>
                <a:gd name="connsiteY4" fmla="*/ 491207 h 491207"/>
                <a:gd name="connsiteX5" fmla="*/ 642347 w 1375379"/>
                <a:gd name="connsiteY5" fmla="*/ 7557 h 491207"/>
                <a:gd name="connsiteX6" fmla="*/ 748146 w 1375379"/>
                <a:gd name="connsiteY6" fmla="*/ 491207 h 491207"/>
                <a:gd name="connsiteX7" fmla="*/ 891729 w 1375379"/>
                <a:gd name="connsiteY7" fmla="*/ 0 h 491207"/>
                <a:gd name="connsiteX8" fmla="*/ 974856 w 1375379"/>
                <a:gd name="connsiteY8" fmla="*/ 476093 h 491207"/>
                <a:gd name="connsiteX9" fmla="*/ 1088212 w 1375379"/>
                <a:gd name="connsiteY9" fmla="*/ 52900 h 491207"/>
                <a:gd name="connsiteX10" fmla="*/ 1186453 w 1375379"/>
                <a:gd name="connsiteY10" fmla="*/ 423194 h 491207"/>
                <a:gd name="connsiteX11" fmla="*/ 1269580 w 1375379"/>
                <a:gd name="connsiteY11" fmla="*/ 105799 h 491207"/>
                <a:gd name="connsiteX12" fmla="*/ 1375379 w 1375379"/>
                <a:gd name="connsiteY12" fmla="*/ 256939 h 49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5379" h="491207">
                  <a:moveTo>
                    <a:pt x="0" y="249382"/>
                  </a:moveTo>
                  <a:lnTo>
                    <a:pt x="166255" y="83128"/>
                  </a:lnTo>
                  <a:lnTo>
                    <a:pt x="264496" y="438308"/>
                  </a:lnTo>
                  <a:lnTo>
                    <a:pt x="423194" y="22671"/>
                  </a:lnTo>
                  <a:lnTo>
                    <a:pt x="521435" y="491207"/>
                  </a:lnTo>
                  <a:lnTo>
                    <a:pt x="642347" y="7557"/>
                  </a:lnTo>
                  <a:lnTo>
                    <a:pt x="748146" y="491207"/>
                  </a:lnTo>
                  <a:lnTo>
                    <a:pt x="891729" y="0"/>
                  </a:lnTo>
                  <a:lnTo>
                    <a:pt x="974856" y="476093"/>
                  </a:lnTo>
                  <a:lnTo>
                    <a:pt x="1088212" y="52900"/>
                  </a:lnTo>
                  <a:lnTo>
                    <a:pt x="1186453" y="423194"/>
                  </a:lnTo>
                  <a:lnTo>
                    <a:pt x="1269580" y="105799"/>
                  </a:lnTo>
                  <a:lnTo>
                    <a:pt x="1375379" y="256939"/>
                  </a:lnTo>
                </a:path>
              </a:pathLst>
            </a:custGeom>
            <a:noFill/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>
              <a:stCxn id="23" idx="6"/>
            </p:cNvCxnSpPr>
            <p:nvPr/>
          </p:nvCxnSpPr>
          <p:spPr>
            <a:xfrm flipV="1">
              <a:off x="1481175" y="3423338"/>
              <a:ext cx="400524" cy="21914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2652515" y="98241"/>
            <a:ext cx="1876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frequency of wave  </a:t>
            </a:r>
            <a:r>
              <a:rPr lang="en-AU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34676" y="1624760"/>
            <a:ext cx="2705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A light beam is made up of a stream of massless particles called photons</a:t>
            </a:r>
            <a:endParaRPr lang="en-US" sz="1600" dirty="0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135982"/>
              </p:ext>
            </p:extLst>
          </p:nvPr>
        </p:nvGraphicFramePr>
        <p:xfrm>
          <a:off x="144881" y="1240966"/>
          <a:ext cx="22098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9" name="Equation" r:id="rId5" imgW="2209680" imgH="291960" progId="Equation.DSMT4">
                  <p:embed/>
                </p:oleObj>
              </mc:Choice>
              <mc:Fallback>
                <p:oleObj name="Equation" r:id="rId5" imgW="220968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4881" y="1240966"/>
                        <a:ext cx="22098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105798" y="921957"/>
            <a:ext cx="16047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Planck’s constant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67484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www.cyberphysics.co.uk/graphics/diagrams/particles/waveParticl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6" t="11616" r="11541" b="21860"/>
          <a:stretch/>
        </p:blipFill>
        <p:spPr bwMode="auto">
          <a:xfrm>
            <a:off x="506321" y="717916"/>
            <a:ext cx="3952324" cy="1987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3543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 result for images polarization of ligh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10" r="2956" b="24160"/>
          <a:stretch/>
        </p:blipFill>
        <p:spPr bwMode="auto">
          <a:xfrm>
            <a:off x="225806" y="1586975"/>
            <a:ext cx="4436878" cy="2161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760787" y="1821243"/>
            <a:ext cx="755702" cy="2947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79773" y="2631105"/>
            <a:ext cx="755702" cy="2947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987544" y="3335168"/>
            <a:ext cx="1644912" cy="2947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492607" y="2978728"/>
            <a:ext cx="10029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polarisers</a:t>
            </a:r>
          </a:p>
          <a:p>
            <a:pPr algn="ctr"/>
            <a:r>
              <a:rPr lang="en-AU" sz="1600" dirty="0"/>
              <a:t> crossed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9647" y="1428279"/>
            <a:ext cx="995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polarisers</a:t>
            </a:r>
          </a:p>
          <a:p>
            <a:pPr algn="ctr"/>
            <a:r>
              <a:rPr lang="en-AU" sz="1600" dirty="0"/>
              <a:t> parallel</a:t>
            </a:r>
          </a:p>
        </p:txBody>
      </p:sp>
    </p:spTree>
    <p:extLst>
      <p:ext uri="{BB962C8B-B14F-4D97-AF65-F5344CB8AC3E}">
        <p14:creationId xmlns:p14="http://schemas.microsoft.com/office/powerpoint/2010/main" val="1400418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image transverse wave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0" t="15313" r="6458"/>
          <a:stretch/>
        </p:blipFill>
        <p:spPr bwMode="auto">
          <a:xfrm>
            <a:off x="755702" y="1949712"/>
            <a:ext cx="3816298" cy="163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82935" y="1586975"/>
            <a:ext cx="2388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transverse wave in a string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785931" y="2040397"/>
            <a:ext cx="113355" cy="8388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861501" y="2078182"/>
            <a:ext cx="7557" cy="823715"/>
          </a:xfrm>
          <a:prstGeom prst="straightConnector1">
            <a:avLst/>
          </a:prstGeom>
          <a:ln w="28575">
            <a:solidFill>
              <a:srgbClr val="FF0000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93296" y="2985025"/>
            <a:ext cx="2203937" cy="3385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AU" sz="1600" dirty="0"/>
              <a:t>direction of propagation</a:t>
            </a:r>
            <a:endParaRPr lang="en-US" sz="16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582030" y="3385547"/>
            <a:ext cx="778373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13356" y="2947240"/>
            <a:ext cx="1874142" cy="11695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1400" dirty="0"/>
              <a:t>The up-down motion of the string is perpendicular to the direction of wave propagation</a:t>
            </a:r>
            <a:endParaRPr lang="en-US" sz="1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725474" y="2463590"/>
            <a:ext cx="211597" cy="0"/>
          </a:xfrm>
          <a:prstGeom prst="line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90" name="Picture 2" descr="Image result for clip art hands">
            <a:extLst>
              <a:ext uri="{FF2B5EF4-FFF2-40B4-BE49-F238E27FC236}">
                <a16:creationId xmlns:a16="http://schemas.microsoft.com/office/drawing/2014/main" id="{78DF2201-AC55-4E1C-96F1-34628829D9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 flipV="1">
            <a:off x="211597" y="2229321"/>
            <a:ext cx="596926" cy="277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044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mage result for image transverse wave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17" b="26347"/>
          <a:stretch/>
        </p:blipFill>
        <p:spPr bwMode="auto">
          <a:xfrm>
            <a:off x="302281" y="1269581"/>
            <a:ext cx="4405523" cy="717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6940" y="2017726"/>
            <a:ext cx="21611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rgbClr val="FF0000"/>
                </a:solidFill>
              </a:rPr>
              <a:t>motion of air molecules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82744" y="2063068"/>
            <a:ext cx="2203937" cy="3385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rgbClr val="00B050"/>
                </a:solidFill>
              </a:rPr>
              <a:t>direction of propagation</a:t>
            </a:r>
            <a:endParaRPr lang="en-US" sz="1600" dirty="0">
              <a:solidFill>
                <a:srgbClr val="00B05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786070" y="2448476"/>
            <a:ext cx="778373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48668" y="816159"/>
            <a:ext cx="26728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longitudinal sound wave in air</a:t>
            </a:r>
            <a:endParaRPr lang="en-US" sz="16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118440" y="1874142"/>
            <a:ext cx="589448" cy="0"/>
          </a:xfrm>
          <a:prstGeom prst="straightConnector1">
            <a:avLst/>
          </a:prstGeom>
          <a:ln w="28575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551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mage result for images polarization of ligh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522" y="1241163"/>
            <a:ext cx="325755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/>
          <p:cNvSpPr/>
          <p:nvPr/>
        </p:nvSpPr>
        <p:spPr>
          <a:xfrm rot="19463911">
            <a:off x="552023" y="5068000"/>
            <a:ext cx="871514" cy="560655"/>
          </a:xfrm>
          <a:custGeom>
            <a:avLst/>
            <a:gdLst>
              <a:gd name="connsiteX0" fmla="*/ 0 w 1413163"/>
              <a:gd name="connsiteY0" fmla="*/ 710373 h 725487"/>
              <a:gd name="connsiteX1" fmla="*/ 702803 w 1413163"/>
              <a:gd name="connsiteY1" fmla="*/ 13 h 725487"/>
              <a:gd name="connsiteX2" fmla="*/ 1413163 w 1413163"/>
              <a:gd name="connsiteY2" fmla="*/ 725487 h 725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13163" h="725487">
                <a:moveTo>
                  <a:pt x="0" y="710373"/>
                </a:moveTo>
                <a:cubicBezTo>
                  <a:pt x="233638" y="353933"/>
                  <a:pt x="467276" y="-2506"/>
                  <a:pt x="702803" y="13"/>
                </a:cubicBezTo>
                <a:cubicBezTo>
                  <a:pt x="938330" y="2532"/>
                  <a:pt x="1175746" y="364009"/>
                  <a:pt x="1413163" y="725487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97005" y="3121051"/>
            <a:ext cx="4163921" cy="28263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/>
          <p:cNvSpPr/>
          <p:nvPr/>
        </p:nvSpPr>
        <p:spPr>
          <a:xfrm>
            <a:off x="785931" y="5233007"/>
            <a:ext cx="733031" cy="578345"/>
          </a:xfrm>
          <a:custGeom>
            <a:avLst/>
            <a:gdLst>
              <a:gd name="connsiteX0" fmla="*/ 0 w 733031"/>
              <a:gd name="connsiteY0" fmla="*/ 578345 h 578345"/>
              <a:gd name="connsiteX1" fmla="*/ 241824 w 733031"/>
              <a:gd name="connsiteY1" fmla="*/ 34239 h 578345"/>
              <a:gd name="connsiteX2" fmla="*/ 733031 w 733031"/>
              <a:gd name="connsiteY2" fmla="*/ 102253 h 578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3031" h="578345">
                <a:moveTo>
                  <a:pt x="0" y="578345"/>
                </a:moveTo>
                <a:cubicBezTo>
                  <a:pt x="59826" y="345966"/>
                  <a:pt x="119652" y="113588"/>
                  <a:pt x="241824" y="34239"/>
                </a:cubicBezTo>
                <a:cubicBezTo>
                  <a:pt x="363996" y="-45110"/>
                  <a:pt x="548513" y="28571"/>
                  <a:pt x="733031" y="102253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/>
          <p:cNvSpPr/>
          <p:nvPr/>
        </p:nvSpPr>
        <p:spPr>
          <a:xfrm>
            <a:off x="793488" y="5327702"/>
            <a:ext cx="724053" cy="498764"/>
          </a:xfrm>
          <a:custGeom>
            <a:avLst/>
            <a:gdLst>
              <a:gd name="connsiteX0" fmla="*/ 0 w 724053"/>
              <a:gd name="connsiteY0" fmla="*/ 498764 h 498764"/>
              <a:gd name="connsiteX1" fmla="*/ 619676 w 724053"/>
              <a:gd name="connsiteY1" fmla="*/ 347624 h 498764"/>
              <a:gd name="connsiteX2" fmla="*/ 717917 w 724053"/>
              <a:gd name="connsiteY2" fmla="*/ 0 h 498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4053" h="498764">
                <a:moveTo>
                  <a:pt x="0" y="498764"/>
                </a:moveTo>
                <a:cubicBezTo>
                  <a:pt x="250011" y="464757"/>
                  <a:pt x="500023" y="430751"/>
                  <a:pt x="619676" y="347624"/>
                </a:cubicBezTo>
                <a:cubicBezTo>
                  <a:pt x="739329" y="264497"/>
                  <a:pt x="728623" y="132248"/>
                  <a:pt x="717917" y="0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/>
          <p:cNvSpPr/>
          <p:nvPr/>
        </p:nvSpPr>
        <p:spPr>
          <a:xfrm>
            <a:off x="793488" y="5335260"/>
            <a:ext cx="717917" cy="476092"/>
          </a:xfrm>
          <a:custGeom>
            <a:avLst/>
            <a:gdLst>
              <a:gd name="connsiteX0" fmla="*/ 0 w 717917"/>
              <a:gd name="connsiteY0" fmla="*/ 476092 h 476092"/>
              <a:gd name="connsiteX1" fmla="*/ 574333 w 717917"/>
              <a:gd name="connsiteY1" fmla="*/ 204039 h 476092"/>
              <a:gd name="connsiteX2" fmla="*/ 717917 w 717917"/>
              <a:gd name="connsiteY2" fmla="*/ 0 h 476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7917" h="476092">
                <a:moveTo>
                  <a:pt x="0" y="476092"/>
                </a:moveTo>
                <a:cubicBezTo>
                  <a:pt x="227340" y="379740"/>
                  <a:pt x="454680" y="283388"/>
                  <a:pt x="574333" y="204039"/>
                </a:cubicBezTo>
                <a:cubicBezTo>
                  <a:pt x="693986" y="124690"/>
                  <a:pt x="705951" y="62345"/>
                  <a:pt x="717917" y="0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/>
          <p:cNvSpPr/>
          <p:nvPr/>
        </p:nvSpPr>
        <p:spPr>
          <a:xfrm>
            <a:off x="770817" y="5320145"/>
            <a:ext cx="816968" cy="570938"/>
          </a:xfrm>
          <a:custGeom>
            <a:avLst/>
            <a:gdLst>
              <a:gd name="connsiteX0" fmla="*/ 0 w 816968"/>
              <a:gd name="connsiteY0" fmla="*/ 498764 h 570938"/>
              <a:gd name="connsiteX1" fmla="*/ 740588 w 816968"/>
              <a:gd name="connsiteY1" fmla="*/ 528992 h 570938"/>
              <a:gd name="connsiteX2" fmla="*/ 755702 w 816968"/>
              <a:gd name="connsiteY2" fmla="*/ 0 h 57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6968" h="570938">
                <a:moveTo>
                  <a:pt x="0" y="498764"/>
                </a:moveTo>
                <a:cubicBezTo>
                  <a:pt x="307319" y="555441"/>
                  <a:pt x="614638" y="612119"/>
                  <a:pt x="740588" y="528992"/>
                </a:cubicBezTo>
                <a:cubicBezTo>
                  <a:pt x="866538" y="445865"/>
                  <a:pt x="811120" y="222932"/>
                  <a:pt x="755702" y="0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856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5122" r="6979" b="10224"/>
          <a:stretch/>
        </p:blipFill>
        <p:spPr>
          <a:xfrm>
            <a:off x="291125" y="1133553"/>
            <a:ext cx="2965954" cy="1692773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279611" y="1526519"/>
            <a:ext cx="3559359" cy="83883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66824" y="1753230"/>
            <a:ext cx="118664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rgbClr val="00B050"/>
                </a:solidFill>
              </a:rPr>
              <a:t>direction of propagation</a:t>
            </a:r>
            <a:endParaRPr lang="en-US" sz="1600" dirty="0">
              <a:solidFill>
                <a:srgbClr val="00B05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94010" y="2652516"/>
            <a:ext cx="2096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unpolarised light beam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85520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2088</TotalTime>
  <Words>488</Words>
  <Application>Microsoft Office PowerPoint</Application>
  <PresentationFormat>Custom</PresentationFormat>
  <Paragraphs>125</Paragraphs>
  <Slides>29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Calibri Light</vt:lpstr>
      <vt:lpstr>Symbol</vt:lpstr>
      <vt:lpstr>Times New Roman</vt:lpstr>
      <vt:lpstr>Office Theme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Cooper</dc:creator>
  <cp:lastModifiedBy>Ian Cooper</cp:lastModifiedBy>
  <cp:revision>46</cp:revision>
  <dcterms:created xsi:type="dcterms:W3CDTF">2017-09-24T04:01:37Z</dcterms:created>
  <dcterms:modified xsi:type="dcterms:W3CDTF">2018-10-02T22:41:39Z</dcterms:modified>
</cp:coreProperties>
</file>

<file path=docProps/thumbnail.jpeg>
</file>